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3"/>
  </p:notesMasterIdLst>
  <p:sldIdLst>
    <p:sldId id="2221" r:id="rId2"/>
    <p:sldId id="2297" r:id="rId3"/>
    <p:sldId id="2369" r:id="rId4"/>
    <p:sldId id="2323" r:id="rId5"/>
    <p:sldId id="2303" r:id="rId6"/>
    <p:sldId id="2316" r:id="rId7"/>
    <p:sldId id="2317" r:id="rId8"/>
    <p:sldId id="2318" r:id="rId9"/>
    <p:sldId id="2319" r:id="rId10"/>
    <p:sldId id="2321" r:id="rId11"/>
    <p:sldId id="2320" r:id="rId12"/>
    <p:sldId id="2322" r:id="rId13"/>
    <p:sldId id="2370" r:id="rId14"/>
    <p:sldId id="2326" r:id="rId15"/>
    <p:sldId id="2324" r:id="rId16"/>
    <p:sldId id="2325" r:id="rId17"/>
    <p:sldId id="2327" r:id="rId18"/>
    <p:sldId id="2328" r:id="rId19"/>
    <p:sldId id="2371" r:id="rId20"/>
    <p:sldId id="2329" r:id="rId21"/>
    <p:sldId id="2330" r:id="rId22"/>
    <p:sldId id="2331" r:id="rId23"/>
    <p:sldId id="2349" r:id="rId24"/>
    <p:sldId id="2350" r:id="rId25"/>
    <p:sldId id="2352" r:id="rId26"/>
    <p:sldId id="2351" r:id="rId27"/>
    <p:sldId id="2333" r:id="rId28"/>
    <p:sldId id="2340" r:id="rId29"/>
    <p:sldId id="2334" r:id="rId30"/>
    <p:sldId id="2335" r:id="rId31"/>
    <p:sldId id="2336" r:id="rId32"/>
    <p:sldId id="2338" r:id="rId33"/>
    <p:sldId id="2341" r:id="rId34"/>
    <p:sldId id="2347" r:id="rId35"/>
    <p:sldId id="2339" r:id="rId36"/>
    <p:sldId id="2346" r:id="rId37"/>
    <p:sldId id="2342" r:id="rId38"/>
    <p:sldId id="2343" r:id="rId39"/>
    <p:sldId id="2344" r:id="rId40"/>
    <p:sldId id="2360" r:id="rId41"/>
    <p:sldId id="2354" r:id="rId42"/>
    <p:sldId id="2355" r:id="rId43"/>
    <p:sldId id="2356" r:id="rId44"/>
    <p:sldId id="2357" r:id="rId45"/>
    <p:sldId id="2358" r:id="rId46"/>
    <p:sldId id="2359" r:id="rId47"/>
    <p:sldId id="2372" r:id="rId48"/>
    <p:sldId id="2361" r:id="rId49"/>
    <p:sldId id="2362" r:id="rId50"/>
    <p:sldId id="2363" r:id="rId51"/>
    <p:sldId id="2364" r:id="rId52"/>
    <p:sldId id="2365" r:id="rId53"/>
    <p:sldId id="2373" r:id="rId54"/>
    <p:sldId id="2374" r:id="rId55"/>
    <p:sldId id="2375" r:id="rId56"/>
    <p:sldId id="2376" r:id="rId57"/>
    <p:sldId id="2377" r:id="rId58"/>
    <p:sldId id="2378" r:id="rId59"/>
    <p:sldId id="2385" r:id="rId60"/>
    <p:sldId id="2380" r:id="rId61"/>
    <p:sldId id="2381" r:id="rId62"/>
    <p:sldId id="2379" r:id="rId63"/>
    <p:sldId id="2382" r:id="rId64"/>
    <p:sldId id="2383" r:id="rId65"/>
    <p:sldId id="2386" r:id="rId66"/>
    <p:sldId id="2384" r:id="rId67"/>
    <p:sldId id="2461" r:id="rId68"/>
    <p:sldId id="2463" r:id="rId69"/>
    <p:sldId id="2464" r:id="rId70"/>
    <p:sldId id="2465" r:id="rId71"/>
    <p:sldId id="2462" r:id="rId72"/>
    <p:sldId id="2466" r:id="rId73"/>
    <p:sldId id="2387" r:id="rId74"/>
    <p:sldId id="2407" r:id="rId75"/>
    <p:sldId id="2409" r:id="rId76"/>
    <p:sldId id="2410" r:id="rId77"/>
    <p:sldId id="2411" r:id="rId78"/>
    <p:sldId id="2412" r:id="rId79"/>
    <p:sldId id="2413" r:id="rId80"/>
    <p:sldId id="2414" r:id="rId81"/>
    <p:sldId id="2415" r:id="rId82"/>
    <p:sldId id="2416" r:id="rId83"/>
    <p:sldId id="2417" r:id="rId84"/>
    <p:sldId id="2418" r:id="rId85"/>
    <p:sldId id="2419" r:id="rId86"/>
    <p:sldId id="2420" r:id="rId87"/>
    <p:sldId id="2421" r:id="rId88"/>
    <p:sldId id="2422" r:id="rId89"/>
    <p:sldId id="2423" r:id="rId90"/>
    <p:sldId id="2424" r:id="rId91"/>
    <p:sldId id="2425" r:id="rId92"/>
    <p:sldId id="2426" r:id="rId93"/>
    <p:sldId id="2427" r:id="rId94"/>
    <p:sldId id="2432" r:id="rId95"/>
    <p:sldId id="2429" r:id="rId96"/>
    <p:sldId id="2430" r:id="rId97"/>
    <p:sldId id="2431" r:id="rId98"/>
    <p:sldId id="2428" r:id="rId99"/>
    <p:sldId id="2439" r:id="rId100"/>
    <p:sldId id="2433" r:id="rId101"/>
    <p:sldId id="2438" r:id="rId102"/>
    <p:sldId id="2408" r:id="rId103"/>
    <p:sldId id="2434" r:id="rId104"/>
    <p:sldId id="2440" r:id="rId105"/>
    <p:sldId id="2435" r:id="rId106"/>
    <p:sldId id="2436" r:id="rId107"/>
    <p:sldId id="2441" r:id="rId108"/>
    <p:sldId id="2442" r:id="rId109"/>
    <p:sldId id="2444" r:id="rId110"/>
    <p:sldId id="2446" r:id="rId111"/>
    <p:sldId id="2445" r:id="rId112"/>
    <p:sldId id="2449" r:id="rId113"/>
    <p:sldId id="2448" r:id="rId114"/>
    <p:sldId id="2450" r:id="rId115"/>
    <p:sldId id="2451" r:id="rId116"/>
    <p:sldId id="2452" r:id="rId117"/>
    <p:sldId id="2454" r:id="rId118"/>
    <p:sldId id="2457" r:id="rId119"/>
    <p:sldId id="2455" r:id="rId120"/>
    <p:sldId id="2456" r:id="rId121"/>
    <p:sldId id="2458" r:id="rId122"/>
    <p:sldId id="2459" r:id="rId123"/>
    <p:sldId id="2460" r:id="rId124"/>
    <p:sldId id="2353" r:id="rId125"/>
    <p:sldId id="2469" r:id="rId126"/>
    <p:sldId id="2467" r:id="rId127"/>
    <p:sldId id="2468" r:id="rId128"/>
    <p:sldId id="2470" r:id="rId129"/>
    <p:sldId id="2472" r:id="rId130"/>
    <p:sldId id="2473" r:id="rId131"/>
    <p:sldId id="2474" r:id="rId132"/>
    <p:sldId id="2475" r:id="rId133"/>
    <p:sldId id="2476" r:id="rId134"/>
    <p:sldId id="2477" r:id="rId135"/>
    <p:sldId id="2478" r:id="rId136"/>
    <p:sldId id="2479" r:id="rId137"/>
    <p:sldId id="2480" r:id="rId138"/>
    <p:sldId id="2481" r:id="rId139"/>
    <p:sldId id="2482" r:id="rId140"/>
    <p:sldId id="2483" r:id="rId141"/>
    <p:sldId id="2484" r:id="rId142"/>
    <p:sldId id="2485" r:id="rId143"/>
    <p:sldId id="2486" r:id="rId144"/>
    <p:sldId id="2487" r:id="rId145"/>
    <p:sldId id="2488" r:id="rId146"/>
    <p:sldId id="2490" r:id="rId147"/>
    <p:sldId id="2489" r:id="rId148"/>
    <p:sldId id="2491" r:id="rId149"/>
    <p:sldId id="2492" r:id="rId150"/>
    <p:sldId id="2493" r:id="rId151"/>
    <p:sldId id="2494" r:id="rId152"/>
    <p:sldId id="2495" r:id="rId153"/>
    <p:sldId id="2496" r:id="rId154"/>
    <p:sldId id="2497" r:id="rId155"/>
    <p:sldId id="2500" r:id="rId156"/>
    <p:sldId id="2499" r:id="rId157"/>
    <p:sldId id="2471" r:id="rId158"/>
    <p:sldId id="2501" r:id="rId159"/>
    <p:sldId id="2502" r:id="rId160"/>
    <p:sldId id="2504" r:id="rId161"/>
    <p:sldId id="2503" r:id="rId162"/>
    <p:sldId id="2506" r:id="rId163"/>
    <p:sldId id="2507" r:id="rId164"/>
    <p:sldId id="2510" r:id="rId165"/>
    <p:sldId id="2509" r:id="rId166"/>
    <p:sldId id="2511" r:id="rId167"/>
    <p:sldId id="2512" r:id="rId168"/>
    <p:sldId id="2515" r:id="rId169"/>
    <p:sldId id="2513" r:id="rId170"/>
    <p:sldId id="2516" r:id="rId171"/>
    <p:sldId id="2517" r:id="rId172"/>
    <p:sldId id="2518" r:id="rId173"/>
    <p:sldId id="2519" r:id="rId174"/>
    <p:sldId id="2615" r:id="rId175"/>
    <p:sldId id="2616" r:id="rId176"/>
    <p:sldId id="2617" r:id="rId177"/>
    <p:sldId id="2618" r:id="rId178"/>
    <p:sldId id="2619" r:id="rId179"/>
    <p:sldId id="2620" r:id="rId180"/>
    <p:sldId id="2621" r:id="rId181"/>
    <p:sldId id="2622" r:id="rId182"/>
    <p:sldId id="2623" r:id="rId183"/>
    <p:sldId id="2624" r:id="rId184"/>
    <p:sldId id="2625" r:id="rId185"/>
    <p:sldId id="2626" r:id="rId186"/>
    <p:sldId id="2627" r:id="rId187"/>
    <p:sldId id="2628" r:id="rId188"/>
    <p:sldId id="2629" r:id="rId189"/>
    <p:sldId id="2630" r:id="rId190"/>
    <p:sldId id="2614" r:id="rId191"/>
    <p:sldId id="2631" r:id="rId192"/>
    <p:sldId id="2632" r:id="rId193"/>
    <p:sldId id="2642" r:id="rId194"/>
    <p:sldId id="2643" r:id="rId195"/>
    <p:sldId id="2644" r:id="rId196"/>
    <p:sldId id="2637" r:id="rId197"/>
    <p:sldId id="2638" r:id="rId198"/>
    <p:sldId id="2639" r:id="rId199"/>
    <p:sldId id="2640" r:id="rId200"/>
    <p:sldId id="2641" r:id="rId201"/>
    <p:sldId id="2520" r:id="rId202"/>
    <p:sldId id="2521" r:id="rId203"/>
    <p:sldId id="2524" r:id="rId204"/>
    <p:sldId id="2525" r:id="rId205"/>
    <p:sldId id="2526" r:id="rId206"/>
    <p:sldId id="2527" r:id="rId207"/>
    <p:sldId id="2528" r:id="rId208"/>
    <p:sldId id="2522" r:id="rId209"/>
    <p:sldId id="2534" r:id="rId210"/>
    <p:sldId id="2535" r:id="rId211"/>
    <p:sldId id="2536" r:id="rId212"/>
    <p:sldId id="2537" r:id="rId213"/>
    <p:sldId id="2538" r:id="rId214"/>
    <p:sldId id="2529" r:id="rId215"/>
    <p:sldId id="2541" r:id="rId216"/>
    <p:sldId id="2546" r:id="rId217"/>
    <p:sldId id="2654" r:id="rId218"/>
    <p:sldId id="2655" r:id="rId219"/>
    <p:sldId id="2608" r:id="rId220"/>
    <p:sldId id="2609" r:id="rId221"/>
    <p:sldId id="2611" r:id="rId222"/>
    <p:sldId id="2612" r:id="rId223"/>
    <p:sldId id="2531" r:id="rId224"/>
    <p:sldId id="2555" r:id="rId225"/>
    <p:sldId id="2647" r:id="rId226"/>
    <p:sldId id="2649" r:id="rId227"/>
    <p:sldId id="2650" r:id="rId228"/>
    <p:sldId id="2576" r:id="rId229"/>
    <p:sldId id="2588" r:id="rId230"/>
    <p:sldId id="2577" r:id="rId231"/>
    <p:sldId id="2593" r:id="rId232"/>
    <p:sldId id="2597" r:id="rId233"/>
    <p:sldId id="2602" r:id="rId234"/>
    <p:sldId id="2607" r:id="rId235"/>
    <p:sldId id="2656" r:id="rId236"/>
    <p:sldId id="2651" r:id="rId237"/>
    <p:sldId id="2579" r:id="rId238"/>
    <p:sldId id="2636" r:id="rId239"/>
    <p:sldId id="2580" r:id="rId240"/>
    <p:sldId id="2635" r:id="rId241"/>
    <p:sldId id="2653" r:id="rId242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39">
          <p15:clr>
            <a:srgbClr val="A4A3A4"/>
          </p15:clr>
        </p15:guide>
        <p15:guide id="2" pos="153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PC" initials="M" lastIdx="1" clrIdx="0">
    <p:extLst>
      <p:ext uri="{19B8F6BF-5375-455C-9EA6-DF929625EA0E}">
        <p15:presenceInfo xmlns:p15="http://schemas.microsoft.com/office/powerpoint/2012/main" userId="My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CCD"/>
    <a:srgbClr val="2750F0"/>
    <a:srgbClr val="FF4218"/>
    <a:srgbClr val="4B5050"/>
    <a:srgbClr val="041B31"/>
    <a:srgbClr val="19D3F0"/>
    <a:srgbClr val="FF9B00"/>
    <a:srgbClr val="19B49B"/>
    <a:srgbClr val="00AAF0"/>
    <a:srgbClr val="F55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57" autoAdjust="0"/>
    <p:restoredTop sz="84810" autoAdjust="0"/>
  </p:normalViewPr>
  <p:slideViewPr>
    <p:cSldViewPr snapToGrid="0" snapToObjects="1">
      <p:cViewPr varScale="1">
        <p:scale>
          <a:sx n="32" d="100"/>
          <a:sy n="32" d="100"/>
        </p:scale>
        <p:origin x="1038" y="18"/>
      </p:cViewPr>
      <p:guideLst>
        <p:guide orient="horz" pos="8639"/>
        <p:guide pos="1535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presProps" Target="pres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2T18:04:23.449" idx="1">
    <p:pos x="10" y="10"/>
    <p:text>hỏi ý kiến thầy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70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36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86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10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98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23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Làm</a:t>
            </a:r>
            <a:r>
              <a:rPr lang="en-US" baseline="0" dirty="0" smtClean="0"/>
              <a:t> sao biết người đang gọi mình là ai</a:t>
            </a:r>
          </a:p>
          <a:p>
            <a:r>
              <a:rPr lang="en-US" baseline="0" dirty="0" smtClean="0"/>
              <a:t>Làm sao chào hỏi người đó như thế nào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77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Làm</a:t>
            </a:r>
            <a:r>
              <a:rPr lang="en-US" baseline="0" dirty="0" smtClean="0"/>
              <a:t> sao biết người đang gọi mình là ai</a:t>
            </a:r>
          </a:p>
          <a:p>
            <a:r>
              <a:rPr lang="en-US" baseline="0" dirty="0" smtClean="0"/>
              <a:t>Làm sao chào hỏi người đó như thế nào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#nham thuat toan.</a:t>
            </a:r>
            <a:r>
              <a:rPr lang="en-US" baseline="0" smtClean="0"/>
              <a:t> </a:t>
            </a:r>
            <a:r>
              <a:rPr lang="en-US" smtClean="0"/>
              <a:t>can coi lai</a:t>
            </a:r>
            <a:r>
              <a:rPr lang="en-US" baseline="0" smtClean="0"/>
              <a:t>.</a:t>
            </a:r>
            <a:br>
              <a:rPr lang="en-US" baseline="0" smtClean="0"/>
            </a:br>
            <a:r>
              <a:rPr lang="en-US" baseline="0" smtClean="0"/>
              <a:t>xem them concept của google: https://developers.google.com/vision/face-detection-concepts</a:t>
            </a:r>
          </a:p>
          <a:p>
            <a:r>
              <a:rPr lang="en-US" smtClean="0"/>
              <a:t>https://medium.com/@ageitgey/machine-learning-is-fun-part-4-modern-face-recognition-with-deep-learning-c3cffc121d78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69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Làm</a:t>
            </a:r>
            <a:r>
              <a:rPr lang="en-US" baseline="0" dirty="0" smtClean="0"/>
              <a:t> sao biết người đang gọi mình là ai</a:t>
            </a:r>
          </a:p>
          <a:p>
            <a:r>
              <a:rPr lang="en-US" baseline="0" dirty="0" smtClean="0"/>
              <a:t>Làm sao chào hỏi người đó như thế nào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16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mtClean="0"/>
              <a:t>cuộc sống hiện đại =&gt; có nhiều thiết bị hiện đại =&gt; smart phone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45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Làm</a:t>
            </a:r>
            <a:r>
              <a:rPr lang="en-US" baseline="0" dirty="0" smtClean="0"/>
              <a:t> sao biết người đang gọi mình là ai</a:t>
            </a:r>
          </a:p>
          <a:p>
            <a:r>
              <a:rPr lang="en-US" baseline="0" dirty="0" smtClean="0"/>
              <a:t>Làm sao chào hỏi người đó như thế nào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84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40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12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95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70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#need</a:t>
            </a:r>
            <a:r>
              <a:rPr lang="en-US" baseline="0" smtClean="0"/>
              <a:t> to talk about process of detect face???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53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person list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performance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detect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1 person </a:t>
            </a:r>
            <a:r>
              <a:rPr lang="en-US" baseline="0" dirty="0" err="1" smtClean="0"/>
              <a:t>nữa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85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318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2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80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mtClean="0"/>
              <a:t>hỗ trợ nhiều tính năng....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21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647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26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0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53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11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Đối với</a:t>
            </a:r>
            <a:r>
              <a:rPr lang="en-US" baseline="0" smtClean="0"/>
              <a:t> người mù thì không đơn giản như thế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59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Khó</a:t>
            </a:r>
            <a:r>
              <a:rPr lang="en-US" baseline="0" smtClean="0"/>
              <a:t> tương tác vs công nghệ, vd như điện thoại smartphone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0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Laptop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64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Ngoài</a:t>
            </a:r>
            <a:r>
              <a:rPr lang="en-US" baseline="0" smtClean="0"/>
              <a:t> những cái kể trên thì còn </a:t>
            </a:r>
            <a:r>
              <a:rPr lang="en-US" smtClean="0"/>
              <a:t>Khó</a:t>
            </a:r>
            <a:r>
              <a:rPr lang="en-US" baseline="0" smtClean="0"/>
              <a:t> khăn trong giao tiếp hàng ngày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63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37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Liệt kê</a:t>
            </a:r>
            <a:r>
              <a:rPr lang="en-US" baseline="0" dirty="0" smtClean="0"/>
              <a:t> những ứng dụng đã có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9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3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9226624" y="4388209"/>
            <a:ext cx="5899801" cy="34359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38"/>
          </p:nvPr>
        </p:nvSpPr>
        <p:spPr>
          <a:xfrm>
            <a:off x="16176302" y="4388209"/>
            <a:ext cx="5899801" cy="34359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39"/>
          </p:nvPr>
        </p:nvSpPr>
        <p:spPr>
          <a:xfrm>
            <a:off x="2276947" y="4388209"/>
            <a:ext cx="5899801" cy="34359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15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6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784663" y="4008753"/>
            <a:ext cx="7573145" cy="652631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400"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18188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3029685" y="547086"/>
            <a:ext cx="923589" cy="7352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 userDrawn="1"/>
        </p:nvSpPr>
        <p:spPr>
          <a:xfrm>
            <a:off x="23029685" y="12823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 userDrawn="1"/>
        </p:nvSpPr>
        <p:spPr>
          <a:xfrm>
            <a:off x="23029685" y="11978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4" name="Freeform 30"/>
          <p:cNvSpPr>
            <a:spLocks noChangeArrowheads="1"/>
          </p:cNvSpPr>
          <p:nvPr userDrawn="1"/>
        </p:nvSpPr>
        <p:spPr bwMode="auto">
          <a:xfrm>
            <a:off x="21856474" y="12962667"/>
            <a:ext cx="350410" cy="357351"/>
          </a:xfrm>
          <a:custGeom>
            <a:avLst/>
            <a:gdLst>
              <a:gd name="T0" fmla="*/ 222 w 444"/>
              <a:gd name="T1" fmla="*/ 0 h 454"/>
              <a:gd name="T2" fmla="*/ 222 w 444"/>
              <a:gd name="T3" fmla="*/ 0 h 454"/>
              <a:gd name="T4" fmla="*/ 0 w 444"/>
              <a:gd name="T5" fmla="*/ 222 h 454"/>
              <a:gd name="T6" fmla="*/ 222 w 444"/>
              <a:gd name="T7" fmla="*/ 453 h 454"/>
              <a:gd name="T8" fmla="*/ 443 w 444"/>
              <a:gd name="T9" fmla="*/ 222 h 454"/>
              <a:gd name="T10" fmla="*/ 222 w 444"/>
              <a:gd name="T11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4" h="45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5" name="Freeform 38"/>
          <p:cNvSpPr>
            <a:spLocks noChangeArrowheads="1"/>
          </p:cNvSpPr>
          <p:nvPr userDrawn="1"/>
        </p:nvSpPr>
        <p:spPr bwMode="auto">
          <a:xfrm>
            <a:off x="21957416" y="13038867"/>
            <a:ext cx="125063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6" name="Freeform 30"/>
          <p:cNvSpPr>
            <a:spLocks noChangeArrowheads="1"/>
          </p:cNvSpPr>
          <p:nvPr userDrawn="1"/>
        </p:nvSpPr>
        <p:spPr bwMode="auto">
          <a:xfrm>
            <a:off x="22272519" y="12962229"/>
            <a:ext cx="350410" cy="357351"/>
          </a:xfrm>
          <a:custGeom>
            <a:avLst/>
            <a:gdLst>
              <a:gd name="T0" fmla="*/ 222 w 444"/>
              <a:gd name="T1" fmla="*/ 0 h 454"/>
              <a:gd name="T2" fmla="*/ 222 w 444"/>
              <a:gd name="T3" fmla="*/ 0 h 454"/>
              <a:gd name="T4" fmla="*/ 0 w 444"/>
              <a:gd name="T5" fmla="*/ 222 h 454"/>
              <a:gd name="T6" fmla="*/ 222 w 444"/>
              <a:gd name="T7" fmla="*/ 453 h 454"/>
              <a:gd name="T8" fmla="*/ 443 w 444"/>
              <a:gd name="T9" fmla="*/ 222 h 454"/>
              <a:gd name="T10" fmla="*/ 222 w 444"/>
              <a:gd name="T11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4" h="45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7" name="Freeform 38"/>
          <p:cNvSpPr>
            <a:spLocks noChangeArrowheads="1"/>
          </p:cNvSpPr>
          <p:nvPr userDrawn="1"/>
        </p:nvSpPr>
        <p:spPr bwMode="auto">
          <a:xfrm flipH="1">
            <a:off x="22365174" y="13038429"/>
            <a:ext cx="124405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625380" y="12834421"/>
            <a:ext cx="3655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smtClean="0">
                <a:solidFill>
                  <a:schemeClr val="tx2"/>
                </a:solidFill>
                <a:latin typeface="Lato Regular"/>
                <a:cs typeface="Lato Regular"/>
              </a:rPr>
              <a:t>Simple Inc </a:t>
            </a:r>
            <a:r>
              <a:rPr lang="id-ID" sz="2400" b="0" smtClean="0">
                <a:solidFill>
                  <a:schemeClr val="tx2"/>
                </a:solidFill>
                <a:latin typeface="Lato Light"/>
                <a:cs typeface="Lato Light"/>
              </a:rPr>
              <a:t>Company</a:t>
            </a:r>
            <a:endParaRPr lang="id-ID" sz="2400" b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23113130" y="615531"/>
            <a:ext cx="738273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smtClean="0">
                <a:solidFill>
                  <a:schemeClr val="bg1"/>
                </a:solidFill>
                <a:latin typeface="Lato Light"/>
                <a:cs typeface="Lato Light"/>
              </a:rPr>
              <a:pPr algn="ctr"/>
              <a:t>‹#›</a:t>
            </a:fld>
            <a:endParaRPr lang="id-ID" sz="2400">
              <a:solidFill>
                <a:schemeClr val="bg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21" r:id="rId2"/>
    <p:sldLayoutId id="2147483946" r:id="rId3"/>
    <p:sldLayoutId id="2147483964" r:id="rId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Regular"/>
          <a:ea typeface="+mj-ea"/>
          <a:cs typeface="Lato Regular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Regular"/>
          <a:ea typeface="+mn-ea"/>
          <a:cs typeface="Lato Regular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eg"/><Relationship Id="rId4" Type="http://schemas.openxmlformats.org/officeDocument/2006/relationships/image" Target="../media/image2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eg"/><Relationship Id="rId4" Type="http://schemas.openxmlformats.org/officeDocument/2006/relationships/image" Target="../media/image2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eg"/><Relationship Id="rId4" Type="http://schemas.openxmlformats.org/officeDocument/2006/relationships/image" Target="../media/image2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eg"/><Relationship Id="rId4" Type="http://schemas.openxmlformats.org/officeDocument/2006/relationships/image" Target="../media/image2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eg"/><Relationship Id="rId4" Type="http://schemas.openxmlformats.org/officeDocument/2006/relationships/image" Target="../media/image2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42.jpe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eg"/><Relationship Id="rId4" Type="http://schemas.openxmlformats.org/officeDocument/2006/relationships/image" Target="../media/image2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eg"/><Relationship Id="rId4" Type="http://schemas.openxmlformats.org/officeDocument/2006/relationships/image" Target="../media/image22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44.jpe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50.jp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9" Type="http://schemas.openxmlformats.org/officeDocument/2006/relationships/image" Target="../media/image22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9" Type="http://schemas.openxmlformats.org/officeDocument/2006/relationships/image" Target="../media/image22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9" Type="http://schemas.openxmlformats.org/officeDocument/2006/relationships/image" Target="../media/image22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10" Type="http://schemas.openxmlformats.org/officeDocument/2006/relationships/image" Target="../media/image23.png"/><Relationship Id="rId4" Type="http://schemas.openxmlformats.org/officeDocument/2006/relationships/image" Target="../media/image57.jpe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11" Type="http://schemas.openxmlformats.org/officeDocument/2006/relationships/image" Target="../media/image24.png"/><Relationship Id="rId5" Type="http://schemas.openxmlformats.org/officeDocument/2006/relationships/image" Target="../media/image58.jpeg"/><Relationship Id="rId10" Type="http://schemas.openxmlformats.org/officeDocument/2006/relationships/image" Target="../media/image23.png"/><Relationship Id="rId4" Type="http://schemas.openxmlformats.org/officeDocument/2006/relationships/image" Target="../media/image57.jpeg"/><Relationship Id="rId9" Type="http://schemas.openxmlformats.org/officeDocument/2006/relationships/image" Target="../media/image22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e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23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1.png"/><Relationship Id="rId7" Type="http://schemas.openxmlformats.org/officeDocument/2006/relationships/image" Target="../media/image6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21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77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8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20692" y="0"/>
            <a:ext cx="24377650" cy="13716000"/>
          </a:xfrm>
          <a:prstGeom prst="rect">
            <a:avLst/>
          </a:prstGeom>
          <a:solidFill>
            <a:schemeClr val="accent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>
              <a:latin typeface="Lato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85361" y="7278320"/>
            <a:ext cx="14765544" cy="304697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9600" b="1">
                <a:solidFill>
                  <a:schemeClr val="bg1"/>
                </a:solidFill>
                <a:latin typeface="Lato Regular"/>
                <a:cs typeface="Lato Regular"/>
              </a:rPr>
              <a:t>Automatic Alternative </a:t>
            </a:r>
            <a:r>
              <a:rPr lang="en-US" sz="9600" b="1" smtClean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sz="9600" b="1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9600" b="1" smtClean="0">
                <a:solidFill>
                  <a:schemeClr val="bg1"/>
                </a:solidFill>
                <a:latin typeface="Lato Regular"/>
                <a:cs typeface="Lato Regular"/>
              </a:rPr>
              <a:t>Image </a:t>
            </a:r>
            <a:r>
              <a:rPr lang="en-US" sz="9600" b="1">
                <a:solidFill>
                  <a:schemeClr val="bg1"/>
                </a:solidFill>
                <a:latin typeface="Lato Regular"/>
                <a:cs typeface="Lato Regular"/>
              </a:rPr>
              <a:t>Recognition to Voice</a:t>
            </a:r>
            <a:endParaRPr lang="id-ID" sz="9600" b="1" smtClean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21" y="2906815"/>
            <a:ext cx="12787301" cy="27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5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/>
          </p:cNvSpPr>
          <p:nvPr/>
        </p:nvSpPr>
        <p:spPr bwMode="auto">
          <a:xfrm>
            <a:off x="1705754" y="1108042"/>
            <a:ext cx="405078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Introduction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2" descr="https://image.freepik.com/free-icon/blind-symbol-of-an-opened-eye-with-a-slash_318-531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218" y="3720280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img.clipartfest.com/5532e018e7c5ec6c758fd44401253cbe_no-laptop-sign-gallery-no-laptop-clipart_600-609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1613" y="1036605"/>
            <a:ext cx="4762500" cy="483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Kết quả hình ảnh cho no smartpho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453" y="1108042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ình ảnh có liên quan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533" y="7007992"/>
            <a:ext cx="9510889" cy="534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08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933101" y="5405718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3478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75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414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578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9" name="Straight Connector 38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446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8" name="Straight Connector 97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1" name="TextBox 110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3" name="Straight Connector 42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70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4144341" y="9705280"/>
            <a:ext cx="289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Person ID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TextBox 43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3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4144341" y="9705280"/>
            <a:ext cx="289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Person ID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TextBox 43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126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21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7383374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9137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/>
          </p:cNvSpPr>
          <p:nvPr/>
        </p:nvSpPr>
        <p:spPr bwMode="auto">
          <a:xfrm>
            <a:off x="1705754" y="1108042"/>
            <a:ext cx="405078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Introduction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6188" y="5644897"/>
            <a:ext cx="162869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How can we use Technologies to </a:t>
            </a:r>
            <a:r>
              <a:rPr lang="en-US" sz="8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improve</a:t>
            </a:r>
            <a:r>
              <a:rPr lang="en-US" sz="8000" smtClean="0">
                <a:latin typeface="+mj-lt"/>
              </a:rPr>
              <a:t> their Life ?</a:t>
            </a:r>
            <a:endParaRPr lang="vi-VN" sz="8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614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9" name="Straight Connector 28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6" name="Straight Connector 3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TextBox 3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11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9" name="Straight Connector 38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01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5" name="Straight Connector 44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TextBox 47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7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6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>
            <a:off x="14366231" y="11410183"/>
            <a:ext cx="2579103" cy="16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721712" y="11587144"/>
            <a:ext cx="2061126" cy="1077218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Persisted Face ID</a:t>
            </a:r>
            <a:endParaRPr lang="vi-VN" sz="3200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269164" y="10763852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266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>
            <a:off x="14366231" y="11410183"/>
            <a:ext cx="2579103" cy="16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721712" y="11587144"/>
            <a:ext cx="2061126" cy="1077218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Persisted Face ID</a:t>
            </a:r>
            <a:endParaRPr lang="vi-VN" sz="3200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269164" y="10763852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070897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5" name="Rectangle 64"/>
          <p:cNvSpPr/>
          <p:nvPr/>
        </p:nvSpPr>
        <p:spPr>
          <a:xfrm>
            <a:off x="8406101" y="9018460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8406101" y="9835371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0193827" y="9031493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517695" y="10222329"/>
            <a:ext cx="41406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algn="ctr"/>
            <a:r>
              <a:rPr lang="en-US" sz="4400" dirty="0" smtClean="0">
                <a:latin typeface="+mj-lt"/>
              </a:rPr>
              <a:t>Persisted Face ID</a:t>
            </a:r>
            <a:endParaRPr lang="en-US" sz="4400" dirty="0" smtClean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988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434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9424825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029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49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590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1705754" y="1108042"/>
            <a:ext cx="405078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Introduction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170" name="Picture 2" descr="Kết quả hình ảnh cho ide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9" r="21057" b="32289"/>
          <a:stretch/>
        </p:blipFill>
        <p:spPr bwMode="auto">
          <a:xfrm>
            <a:off x="18288000" y="1108042"/>
            <a:ext cx="3421626" cy="40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4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319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52488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552488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775258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732" t="14185" r="23410" b="1276"/>
          <a:stretch/>
        </p:blipFill>
        <p:spPr>
          <a:xfrm>
            <a:off x="17722550" y="6460732"/>
            <a:ext cx="5727495" cy="391278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8064394" y="10840589"/>
            <a:ext cx="5079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Train Person Group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166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52488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552488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775258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732" t="14185" r="23410" b="1276"/>
          <a:stretch/>
        </p:blipFill>
        <p:spPr>
          <a:xfrm>
            <a:off x="17722550" y="6460732"/>
            <a:ext cx="5727495" cy="391278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Train 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4374421" y="10194357"/>
            <a:ext cx="24303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9197" y="8962332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 Status</a:t>
            </a:r>
            <a:endParaRPr lang="vi-VN" dirty="0">
              <a:latin typeface="+mj-lt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1898006" y="8642670"/>
            <a:ext cx="1" cy="15439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76741" y="10162661"/>
            <a:ext cx="536340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254475" y="949982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4. Notify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092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099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63203" y="4724400"/>
            <a:ext cx="13098458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Training Unidentified Person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561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66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1641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New Person is successfully added into system.</a:t>
            </a:r>
          </a:p>
        </p:txBody>
      </p:sp>
    </p:spTree>
    <p:extLst>
      <p:ext uri="{BB962C8B-B14F-4D97-AF65-F5344CB8AC3E}">
        <p14:creationId xmlns:p14="http://schemas.microsoft.com/office/powerpoint/2010/main" val="187677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New Person is successfully added into system.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System can now Identify trained Person.</a:t>
            </a:r>
          </a:p>
        </p:txBody>
      </p:sp>
    </p:spTree>
    <p:extLst>
      <p:ext uri="{BB962C8B-B14F-4D97-AF65-F5344CB8AC3E}">
        <p14:creationId xmlns:p14="http://schemas.microsoft.com/office/powerpoint/2010/main" val="61193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227" y="598340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14816454" y="35396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15964370" y="146664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Okay cool, but what if I want to know his / her name ?</a:t>
            </a:r>
            <a:endParaRPr lang="vi-VN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1560" y="4289365"/>
            <a:ext cx="10564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How can Mr. Son knows exactly who is calling him ?</a:t>
            </a: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618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7257115" cy="1797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</p:txBody>
      </p:sp>
    </p:spTree>
    <p:extLst>
      <p:ext uri="{BB962C8B-B14F-4D97-AF65-F5344CB8AC3E}">
        <p14:creationId xmlns:p14="http://schemas.microsoft.com/office/powerpoint/2010/main" val="156853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1705754" y="1108042"/>
            <a:ext cx="405078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Introduction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170" name="Picture 2" descr="Kết quả hình ảnh cho ide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9" r="21057" b="32289"/>
          <a:stretch/>
        </p:blipFill>
        <p:spPr bwMode="auto">
          <a:xfrm>
            <a:off x="18288000" y="1108042"/>
            <a:ext cx="3421626" cy="40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78077" y="4732458"/>
            <a:ext cx="157444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smtClean="0">
                <a:latin typeface="+mj-lt"/>
              </a:rPr>
              <a:t>Help blind Person interact and communicate with others easily.</a:t>
            </a:r>
          </a:p>
          <a:p>
            <a:endParaRPr lang="en-US" sz="660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44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</p:txBody>
      </p:sp>
    </p:spTree>
    <p:extLst>
      <p:ext uri="{BB962C8B-B14F-4D97-AF65-F5344CB8AC3E}">
        <p14:creationId xmlns:p14="http://schemas.microsoft.com/office/powerpoint/2010/main" val="108248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71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220929" y="533891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938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65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4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0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6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748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4420972" y="10269631"/>
            <a:ext cx="2371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354881" y="1051537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Return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01394" y="11242651"/>
            <a:ext cx="173617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45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1705754" y="1108042"/>
            <a:ext cx="405078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Introduction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170" name="Picture 2" descr="Kết quả hình ảnh cho ide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9" r="21057" b="32289"/>
          <a:stretch/>
        </p:blipFill>
        <p:spPr bwMode="auto">
          <a:xfrm>
            <a:off x="18288000" y="1108042"/>
            <a:ext cx="3421626" cy="40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78077" y="4732458"/>
            <a:ext cx="1574445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Help blind Person interact and communicate with others easily.</a:t>
            </a:r>
          </a:p>
          <a:p>
            <a:endParaRPr lang="en-US" sz="6600" dirty="0" smtClean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latin typeface="+mj-lt"/>
              </a:rPr>
              <a:t>Help blind Person </a:t>
            </a:r>
            <a:r>
              <a:rPr lang="en-US" sz="6600" dirty="0" smtClean="0">
                <a:latin typeface="+mj-lt"/>
              </a:rPr>
              <a:t>fulfill everyday task that seems impossible.</a:t>
            </a:r>
            <a:endParaRPr lang="vi-VN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949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4420972" y="10269631"/>
            <a:ext cx="2371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354881" y="1051537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Return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01394" y="11242651"/>
            <a:ext cx="173617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786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192488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 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020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192488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 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220929" y="735059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3961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24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64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74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sp>
        <p:nvSpPr>
          <p:cNvPr id="48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182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0072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1764" y="4787145"/>
            <a:ext cx="14524872" cy="37856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0" b="1" u="sng" dirty="0" smtClean="0">
                <a:latin typeface="+mj-lt"/>
              </a:rPr>
              <a:t>Confidence</a:t>
            </a:r>
            <a:r>
              <a:rPr lang="en-US" sz="8000" dirty="0" smtClean="0">
                <a:latin typeface="+mj-lt"/>
              </a:rPr>
              <a:t> Rate: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+mj-lt"/>
              </a:rPr>
              <a:t>Similarity between two Faces.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+mj-lt"/>
              </a:rPr>
              <a:t>Range [0, 1]</a:t>
            </a:r>
            <a:endParaRPr lang="vi-VN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05934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1764" y="4787144"/>
            <a:ext cx="14447795" cy="3749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  <a:latin typeface="+mj-lt"/>
              </a:rPr>
              <a:t>Confidence Rate &gt;= 0.65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7145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6337314"/>
            <a:ext cx="8881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Problems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516187" y="5600391"/>
            <a:ext cx="4437285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  <a:p>
            <a:pPr algn="ctr"/>
            <a:r>
              <a:rPr lang="en-US" dirty="0" smtClean="0">
                <a:latin typeface="+mj-lt"/>
              </a:rPr>
              <a:t>Confidence &gt;= 0.65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834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098089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098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098089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Get Person 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482406" y="945371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6431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229569" y="5274611"/>
            <a:ext cx="4437285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  <a:p>
            <a:pPr algn="ctr"/>
            <a:r>
              <a:rPr lang="en-US" dirty="0" smtClean="0">
                <a:latin typeface="+mj-lt"/>
              </a:rPr>
              <a:t>Confidence &gt;= 0.65</a:t>
            </a:r>
            <a:endParaRPr lang="vi-VN" dirty="0">
              <a:latin typeface="+mj-lt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8" name="Straight Connector 47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781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217222" y="8132335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5" name="Freeform 111"/>
          <p:cNvSpPr>
            <a:spLocks noChangeArrowheads="1"/>
          </p:cNvSpPr>
          <p:nvPr/>
        </p:nvSpPr>
        <p:spPr bwMode="auto">
          <a:xfrm>
            <a:off x="13499100" y="5865701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2" name="Straight Connector 3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450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42324" y="5616374"/>
            <a:ext cx="4463277" cy="375686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419465" y="6480328"/>
            <a:ext cx="44861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470744" y="5645393"/>
            <a:ext cx="238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17581" y="7031701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7" name="Freeform 118"/>
          <p:cNvSpPr>
            <a:spLocks noChangeArrowheads="1"/>
          </p:cNvSpPr>
          <p:nvPr/>
        </p:nvSpPr>
        <p:spPr bwMode="auto">
          <a:xfrm>
            <a:off x="15936584" y="7035033"/>
            <a:ext cx="653631" cy="653801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4506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42324" y="5616374"/>
            <a:ext cx="4463277" cy="375686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419465" y="6480328"/>
            <a:ext cx="44861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470744" y="5645393"/>
            <a:ext cx="238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17581" y="7031701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7" name="Freeform 118"/>
          <p:cNvSpPr>
            <a:spLocks noChangeArrowheads="1"/>
          </p:cNvSpPr>
          <p:nvPr/>
        </p:nvSpPr>
        <p:spPr bwMode="auto">
          <a:xfrm>
            <a:off x="15936584" y="7035033"/>
            <a:ext cx="653631" cy="653801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6976769" y="7678032"/>
            <a:ext cx="3308663" cy="108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742796" y="775414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Describe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565" y="6609423"/>
            <a:ext cx="1144725" cy="11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4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9344" y="4724400"/>
            <a:ext cx="7826181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Identify a Person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562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15118080" y="3075306"/>
            <a:ext cx="4754880" cy="24082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15986760" y="3648780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!</a:t>
            </a:r>
            <a:endParaRPr lang="vi-VN" sz="72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6" name="Rectangle 1"/>
          <p:cNvSpPr>
            <a:spLocks/>
          </p:cNvSpPr>
          <p:nvPr/>
        </p:nvSpPr>
        <p:spPr bwMode="auto">
          <a:xfrm>
            <a:off x="1675274" y="1108042"/>
            <a:ext cx="203902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Result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9" name="Oval Callout 18"/>
          <p:cNvSpPr/>
          <p:nvPr/>
        </p:nvSpPr>
        <p:spPr>
          <a:xfrm>
            <a:off x="3941658" y="2841749"/>
            <a:ext cx="5665788" cy="287534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/>
          <p:cNvSpPr txBox="1"/>
          <p:nvPr/>
        </p:nvSpPr>
        <p:spPr>
          <a:xfrm>
            <a:off x="5289867" y="3094782"/>
            <a:ext cx="34540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Thanh !</a:t>
            </a:r>
            <a:endParaRPr lang="vi-VN" sz="7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523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609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30601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Problems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4" descr="https://lh3.googleusercontent.com/fQ9MMKGeg0LmBnoTE8fEztP4AQr6yZjokwXMSzvagzpEi0BQBftqCziRgOGV_70HXgEZoluwu7KSZRUHhB66rVn0h6zbu8OwYpITh35tEIxcso3sK9Djhn_rxma_Bvjhq36_pnb2C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3" y="3194468"/>
            <a:ext cx="11095846" cy="773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37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Giving command every time Mr. Son meets somebody </a:t>
            </a:r>
            <a:r>
              <a:rPr lang="en-US" sz="6000" dirty="0">
                <a:latin typeface="+mj-lt"/>
              </a:rPr>
              <a:t>is pretty </a:t>
            </a:r>
            <a:r>
              <a:rPr lang="en-US" sz="6000" dirty="0" smtClean="0">
                <a:latin typeface="+mj-lt"/>
              </a:rPr>
              <a:t>inconvenient.</a:t>
            </a:r>
          </a:p>
          <a:p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88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Giving command every time Mr. Son meets somebody </a:t>
            </a:r>
            <a:r>
              <a:rPr lang="en-US" sz="6000" dirty="0">
                <a:latin typeface="+mj-lt"/>
              </a:rPr>
              <a:t>is pretty </a:t>
            </a:r>
            <a:r>
              <a:rPr lang="en-US" sz="6000" dirty="0" smtClean="0">
                <a:latin typeface="+mj-lt"/>
              </a:rPr>
              <a:t>inconvenient.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6000" dirty="0" smtClean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Is there a way that can help Mr. Son Identify person more comfortably ? Or “Hand-free” ?</a:t>
            </a:r>
          </a:p>
        </p:txBody>
      </p:sp>
    </p:spTree>
    <p:extLst>
      <p:ext uri="{BB962C8B-B14F-4D97-AF65-F5344CB8AC3E}">
        <p14:creationId xmlns:p14="http://schemas.microsoft.com/office/powerpoint/2010/main" val="122210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3920" y="5805205"/>
            <a:ext cx="144818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Real-time Identification Process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36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490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245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443815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347214" y="8580027"/>
            <a:ext cx="6193202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Blind user does not have to give command every time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183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443815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347214" y="8580027"/>
            <a:ext cx="6193202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Blind user does not have to give command every time</a:t>
            </a:r>
            <a:endParaRPr lang="vi-VN" sz="6000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4188724" y="10538873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82717" y="9503357"/>
            <a:ext cx="6879193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Hand-free, more convenient 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854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509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174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33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30601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Problems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220" name="Picture 4" descr="https://lh3.googleusercontent.com/fQ9MMKGeg0LmBnoTE8fEztP4AQr6yZjokwXMSzvagzpEi0BQBftqCziRgOGV_70HXgEZoluwu7KSZRUHhB66rVn0h6zbu8OwYpITh35tEIxcso3sK9Djhn_rxma_Bvjhq36_pnb2C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3" y="3194468"/>
            <a:ext cx="11095846" cy="773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329652" y="2261905"/>
            <a:ext cx="1029437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C"/>
            </a:pPr>
            <a:r>
              <a:rPr lang="en-US" sz="6600" b="1" smtClean="0">
                <a:latin typeface="+mj-lt"/>
              </a:rPr>
              <a:t>Pros</a:t>
            </a:r>
            <a:r>
              <a:rPr lang="en-US" sz="5400" smtClean="0">
                <a:latin typeface="+mj-lt"/>
              </a:rPr>
              <a:t>: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smtClean="0">
                <a:latin typeface="+mj-lt"/>
              </a:rPr>
              <a:t>Detect everyday life objects through taken pictures.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smtClean="0">
                <a:latin typeface="+mj-lt"/>
              </a:rPr>
              <a:t>Ex: Money, colors…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vi-VN" sz="48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998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9320258" y="6548944"/>
            <a:ext cx="0" cy="2423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9775" y="8979125"/>
            <a:ext cx="96904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658350" y="4248942"/>
            <a:ext cx="0" cy="47267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54966" y="914919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Response Result </a:t>
            </a:r>
            <a:endParaRPr lang="vi-VN" dirty="0">
              <a:latin typeface="+mj-lt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7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9320258" y="6548944"/>
            <a:ext cx="0" cy="2423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9775" y="8979125"/>
            <a:ext cx="96904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658350" y="4248942"/>
            <a:ext cx="0" cy="47267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54966" y="914919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Response Result 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74" y="8826033"/>
            <a:ext cx="2780959" cy="278095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283652" y="1128382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592252" y="4252411"/>
            <a:ext cx="0" cy="55431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852" y="9795530"/>
            <a:ext cx="1828800" cy="18288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>
            <a:off x="3749646" y="10728923"/>
            <a:ext cx="3569365" cy="5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13" y="9543205"/>
            <a:ext cx="1144725" cy="11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2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38175" y="4724400"/>
            <a:ext cx="13348527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Real-time 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07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4417886"/>
            <a:ext cx="888183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Check Duplicated Person By Faces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496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97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4987" y="3859486"/>
            <a:ext cx="8152129" cy="6312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4556" y="4073251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872545" y="4933347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5008408"/>
            <a:ext cx="1500171" cy="221275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5008408"/>
            <a:ext cx="1650784" cy="2212752"/>
          </a:xfrm>
          <a:prstGeom prst="rect">
            <a:avLst/>
          </a:prstGeom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872545" y="7499234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83156"/>
            <a:ext cx="1659565" cy="221275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83155"/>
            <a:ext cx="1659564" cy="221275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94173"/>
            <a:ext cx="1659564" cy="22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10263537" y="6002961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2304476" y="6064167"/>
            <a:ext cx="1356108" cy="22540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35538" y="6123666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4987" y="3859486"/>
            <a:ext cx="8152129" cy="6312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4556" y="4073251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72545" y="4933347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5008408"/>
            <a:ext cx="1500171" cy="2212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5008408"/>
            <a:ext cx="1650784" cy="221275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872545" y="7499234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83156"/>
            <a:ext cx="1659565" cy="22127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83155"/>
            <a:ext cx="1659564" cy="22127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94173"/>
            <a:ext cx="1659564" cy="22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10263537" y="5953533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2304476" y="6014739"/>
            <a:ext cx="1356108" cy="22540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35538" y="6074238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071617" y="7229962"/>
            <a:ext cx="1087122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5569772" y="4011885"/>
            <a:ext cx="8152129" cy="87628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399341" y="41762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16037330" y="10086985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8078269" y="10148191"/>
            <a:ext cx="1356108" cy="225407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04987" y="3810058"/>
            <a:ext cx="8152129" cy="6312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4556" y="40238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72545" y="4883919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4958980"/>
            <a:ext cx="1500171" cy="2212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4958980"/>
            <a:ext cx="1650784" cy="221275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872545" y="7449806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33728"/>
            <a:ext cx="1659565" cy="22127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33727"/>
            <a:ext cx="1659564" cy="22127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44745"/>
            <a:ext cx="1659564" cy="2212752"/>
          </a:xfrm>
          <a:prstGeom prst="rect">
            <a:avLst/>
          </a:prstGeom>
        </p:spPr>
      </p:pic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16037330" y="4951290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8022849" y="5026351"/>
            <a:ext cx="1500171" cy="221275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9741600" y="5026351"/>
            <a:ext cx="1650784" cy="2212752"/>
          </a:xfrm>
          <a:prstGeom prst="rect">
            <a:avLst/>
          </a:prstGeom>
        </p:spPr>
      </p:pic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16037330" y="7517177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6" name="Picture 5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705" y="7601099"/>
            <a:ext cx="1659565" cy="221275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653" y="7601098"/>
            <a:ext cx="1659564" cy="221275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600" y="7612116"/>
            <a:ext cx="1659564" cy="22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10263537" y="5953533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2304476" y="6014739"/>
            <a:ext cx="1356108" cy="22540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35538" y="6074238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071617" y="7229962"/>
            <a:ext cx="1087122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5569772" y="4011885"/>
            <a:ext cx="8152129" cy="87628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399341" y="41762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16037330" y="10086985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8078269" y="10148191"/>
            <a:ext cx="1356108" cy="225407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04987" y="3810058"/>
            <a:ext cx="8152129" cy="6312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4556" y="40238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72545" y="4883919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4958980"/>
            <a:ext cx="1500171" cy="2212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4958980"/>
            <a:ext cx="1650784" cy="221275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872545" y="7449806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33728"/>
            <a:ext cx="1659565" cy="22127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33727"/>
            <a:ext cx="1659564" cy="22127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44745"/>
            <a:ext cx="1659564" cy="2212752"/>
          </a:xfrm>
          <a:prstGeom prst="rect">
            <a:avLst/>
          </a:prstGeom>
        </p:spPr>
      </p:pic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16037330" y="4951290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8022849" y="5026351"/>
            <a:ext cx="1500171" cy="221275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9741600" y="5026351"/>
            <a:ext cx="1650784" cy="2212752"/>
          </a:xfrm>
          <a:prstGeom prst="rect">
            <a:avLst/>
          </a:prstGeom>
        </p:spPr>
      </p:pic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16037330" y="7517177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6" name="Picture 5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705" y="7601099"/>
            <a:ext cx="1659565" cy="221275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653" y="7601098"/>
            <a:ext cx="1659564" cy="221275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600" y="7612116"/>
            <a:ext cx="1659564" cy="22127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925433" y="4822554"/>
            <a:ext cx="5611681" cy="2569196"/>
          </a:xfrm>
          <a:prstGeom prst="rect">
            <a:avLst/>
          </a:prstGeom>
          <a:noFill/>
          <a:ln w="730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5925493" y="9990628"/>
            <a:ext cx="3816108" cy="2569196"/>
          </a:xfrm>
          <a:prstGeom prst="rect">
            <a:avLst/>
          </a:prstGeom>
          <a:noFill/>
          <a:ln w="730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7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30601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Problems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220" name="Picture 4" descr="https://lh3.googleusercontent.com/fQ9MMKGeg0LmBnoTE8fEztP4AQr6yZjokwXMSzvagzpEi0BQBftqCziRgOGV_70HXgEZoluwu7KSZRUHhB66rVn0h6zbu8OwYpITh35tEIxcso3sK9Djhn_rxma_Bvjhq36_pnb2C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3" y="3194468"/>
            <a:ext cx="11095846" cy="773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329652" y="2261905"/>
            <a:ext cx="10294374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"/>
            </a:pPr>
            <a:r>
              <a:rPr lang="en-US" sz="6600" b="1" dirty="0" smtClean="0">
                <a:latin typeface="+mj-lt"/>
              </a:rPr>
              <a:t>Pros</a:t>
            </a:r>
            <a:r>
              <a:rPr lang="en-US" sz="5400" dirty="0" smtClean="0">
                <a:latin typeface="+mj-lt"/>
              </a:rPr>
              <a:t>: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Detect everyday life objects through taken pictures.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Ex: Money, colors…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b="1" dirty="0" smtClean="0">
              <a:latin typeface="+mj-lt"/>
            </a:endParaRPr>
          </a:p>
          <a:p>
            <a:pPr marL="857250" indent="-857250">
              <a:buFont typeface="Wingdings" panose="05000000000000000000" pitchFamily="2" charset="2"/>
              <a:buChar char=""/>
            </a:pPr>
            <a:r>
              <a:rPr lang="en-US" sz="6600" b="1" dirty="0" smtClean="0">
                <a:latin typeface="+mj-lt"/>
              </a:rPr>
              <a:t>Cons</a:t>
            </a:r>
          </a:p>
          <a:p>
            <a:pPr marL="1771467" lvl="1" indent="-85725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Poor performance</a:t>
            </a:r>
          </a:p>
          <a:p>
            <a:pPr marL="1771467" lvl="1" indent="-85725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Detect object only</a:t>
            </a:r>
          </a:p>
          <a:p>
            <a:pPr marL="1771467" lvl="1" indent="-85725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Cannot train to identify new object.</a:t>
            </a:r>
          </a:p>
          <a:p>
            <a:pPr marL="1771467" lvl="1" indent="-85725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No Voice Control.</a:t>
            </a:r>
          </a:p>
          <a:p>
            <a:pPr marL="1771467" lvl="1" indent="-85725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Only support English.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200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24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82" y="40020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87445" y="51855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434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82" y="40020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87445" y="51855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3641" y="464722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078593" y="3216066"/>
            <a:ext cx="794948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Find Duplicated Persons By Faces in the Person Group 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587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82" y="40020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87445" y="51855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3641" y="464722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078593" y="3216066"/>
            <a:ext cx="794948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Find Duplicated Persons By Faces in the Person Group </a:t>
            </a:r>
            <a:endParaRPr lang="vi-VN" sz="6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834878" y="8949926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Display the result to user</a:t>
            </a:r>
            <a:endParaRPr lang="vi-VN" sz="6000" dirty="0">
              <a:latin typeface="+mj-lt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7894419" y="6348153"/>
            <a:ext cx="0" cy="23153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30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82" y="40020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87445" y="51855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3641" y="464722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078593" y="3216066"/>
            <a:ext cx="794948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Find Duplicated Persons By Faces in the Person Group </a:t>
            </a:r>
            <a:endParaRPr lang="vi-VN" sz="6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834878" y="8949926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Display the result to user</a:t>
            </a:r>
            <a:endParaRPr lang="vi-VN" sz="6000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1369289" y="9908159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34519" y="8488261"/>
            <a:ext cx="680085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User can now group duplicated persons into 1</a:t>
            </a:r>
            <a:endParaRPr lang="vi-VN" sz="6000" dirty="0">
              <a:latin typeface="+mj-lt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7894419" y="6348153"/>
            <a:ext cx="0" cy="23153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4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87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8808637" y="3735859"/>
            <a:ext cx="6750760" cy="5715522"/>
            <a:chOff x="8808636" y="4028303"/>
            <a:chExt cx="6750760" cy="5715522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5643" y="4281657"/>
              <a:ext cx="6066202" cy="337575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9156799" y="6937890"/>
              <a:ext cx="58819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  <a:latin typeface="+mj-lt"/>
                </a:rPr>
                <a:t>Microsoft Cognitive Service</a:t>
              </a:r>
              <a:endParaRPr lang="vi-VN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710136" y="7777287"/>
              <a:ext cx="2775312" cy="646331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Face - Verify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08637" y="8543496"/>
              <a:ext cx="67507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Verify whether one face belongs</a:t>
              </a:r>
            </a:p>
            <a:p>
              <a:pPr algn="ctr"/>
              <a:r>
                <a:rPr lang="en-US" dirty="0"/>
                <a:t>t</a:t>
              </a:r>
              <a:r>
                <a:rPr lang="en-US" dirty="0" smtClean="0"/>
                <a:t>o a person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808636" y="4028303"/>
              <a:ext cx="6750759" cy="571552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50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90468" y="4897394"/>
            <a:ext cx="4502110" cy="328277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808637" y="3735859"/>
            <a:ext cx="6750760" cy="5715522"/>
            <a:chOff x="8808636" y="4028303"/>
            <a:chExt cx="6750760" cy="5715522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5643" y="4281657"/>
              <a:ext cx="6066202" cy="337575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9156799" y="6937890"/>
              <a:ext cx="58819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  <a:latin typeface="+mj-lt"/>
                </a:rPr>
                <a:t>Microsoft Cognitive Service</a:t>
              </a:r>
              <a:endParaRPr lang="vi-VN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710136" y="7777287"/>
              <a:ext cx="2775312" cy="646331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Face - Verify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08637" y="8543496"/>
              <a:ext cx="67507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Verify whether one face belongs</a:t>
              </a:r>
            </a:p>
            <a:p>
              <a:pPr algn="ctr"/>
              <a:r>
                <a:rPr lang="en-US" dirty="0"/>
                <a:t>t</a:t>
              </a:r>
              <a:r>
                <a:rPr lang="en-US" dirty="0" smtClean="0"/>
                <a:t>o a person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808636" y="4028303"/>
              <a:ext cx="6750759" cy="571552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856693" y="503777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1740872" y="5793848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Face ID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740872" y="6462198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Person Group ID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740872" y="7158252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Person ID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6200023" y="6440179"/>
            <a:ext cx="2262725" cy="220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3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90468" y="4897394"/>
            <a:ext cx="4502110" cy="328277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808637" y="3735859"/>
            <a:ext cx="6750760" cy="5715522"/>
            <a:chOff x="8808636" y="4028303"/>
            <a:chExt cx="6750760" cy="5715522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5643" y="4281657"/>
              <a:ext cx="6066202" cy="337575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9156799" y="6937890"/>
              <a:ext cx="58819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  <a:latin typeface="+mj-lt"/>
                </a:rPr>
                <a:t>Microsoft Cognitive Service</a:t>
              </a:r>
              <a:endParaRPr lang="vi-VN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710136" y="7777287"/>
              <a:ext cx="2775312" cy="646331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Face - Verify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08637" y="8543496"/>
              <a:ext cx="67507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Verify whether one face belongs</a:t>
              </a:r>
            </a:p>
            <a:p>
              <a:pPr algn="ctr"/>
              <a:r>
                <a:rPr lang="en-US" dirty="0"/>
                <a:t>t</a:t>
              </a:r>
              <a:r>
                <a:rPr lang="en-US" dirty="0" smtClean="0"/>
                <a:t>o a person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808636" y="4028303"/>
              <a:ext cx="6750759" cy="571552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856693" y="503777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1740872" y="5793848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Face ID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740872" y="6462198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Person Group ID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740872" y="7158252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Person ID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6200023" y="6440179"/>
            <a:ext cx="2262725" cy="220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15905285" y="6440179"/>
            <a:ext cx="2262725" cy="220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18475455" y="5120069"/>
            <a:ext cx="4502110" cy="268605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9867169" y="5260452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OUTPUT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8825859" y="6016522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Is Identical? 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8825859" y="6684872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02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5274" y="2492286"/>
            <a:ext cx="13900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Confidence Research: </a:t>
            </a:r>
            <a:r>
              <a:rPr lang="en-US" sz="4000" dirty="0" smtClean="0"/>
              <a:t>Verifying 100 faces of a man model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7811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30601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268" name="Picture 4" descr="Kết quả hình ảnh cho be my ey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8" r="13846" b="15555"/>
          <a:stretch/>
        </p:blipFill>
        <p:spPr bwMode="auto">
          <a:xfrm>
            <a:off x="1705754" y="3332469"/>
            <a:ext cx="7285703" cy="672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18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5274" y="2492286"/>
            <a:ext cx="13900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Confidence Research: </a:t>
            </a:r>
            <a:r>
              <a:rPr lang="en-US" sz="4000" dirty="0" smtClean="0"/>
              <a:t>Verifying 100 faces of a man model </a:t>
            </a:r>
            <a:endParaRPr lang="en-US" sz="40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238537"/>
              </p:ext>
            </p:extLst>
          </p:nvPr>
        </p:nvGraphicFramePr>
        <p:xfrm>
          <a:off x="2561797" y="4777068"/>
          <a:ext cx="7793166" cy="6276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583"/>
                <a:gridCol w="3896583"/>
              </a:tblGrid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0.9 – 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0.8 – 0.9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0.7 – 0.8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55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0.6 – 0.7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31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0.5 – 0.6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&lt; 0.5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26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5274" y="2492286"/>
            <a:ext cx="13900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Confidence Research: </a:t>
            </a:r>
            <a:r>
              <a:rPr lang="en-US" sz="4000" dirty="0" smtClean="0"/>
              <a:t>Verifying 100 faces of a man model </a:t>
            </a:r>
            <a:endParaRPr lang="en-US" sz="40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561797" y="4777068"/>
          <a:ext cx="7793166" cy="6276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583"/>
                <a:gridCol w="3896583"/>
              </a:tblGrid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0.9 – 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0.8 – 0.9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0.7 – 0.8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55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0.6 – 0.7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31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0.5 – 0.6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&lt; 0.5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V="1">
            <a:off x="12694217" y="8049252"/>
            <a:ext cx="2262725" cy="220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360346" y="6670759"/>
            <a:ext cx="482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Matched Confidence 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451189" y="7238432"/>
            <a:ext cx="362952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 smtClean="0"/>
              <a:t>0.65</a:t>
            </a:r>
            <a:endParaRPr lang="en-US" sz="13800" b="1" dirty="0"/>
          </a:p>
        </p:txBody>
      </p:sp>
    </p:spTree>
    <p:extLst>
      <p:ext uri="{BB962C8B-B14F-4D97-AF65-F5344CB8AC3E}">
        <p14:creationId xmlns:p14="http://schemas.microsoft.com/office/powerpoint/2010/main" val="65450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57884" y="2857692"/>
            <a:ext cx="9846159" cy="96967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887453" y="3022030"/>
            <a:ext cx="3258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525440" y="9599542"/>
          <a:ext cx="4358362" cy="26257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79181"/>
                <a:gridCol w="2179181"/>
              </a:tblGrid>
              <a:tr h="26257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0090906" y="9679798"/>
            <a:ext cx="1453394" cy="2415775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525442" y="3797097"/>
          <a:ext cx="6537543" cy="26257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79181"/>
                <a:gridCol w="2179181"/>
                <a:gridCol w="2179181"/>
              </a:tblGrid>
              <a:tr h="26257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0040120" y="3970660"/>
            <a:ext cx="1560272" cy="23014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2149541" y="3949181"/>
            <a:ext cx="1732944" cy="2322880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7525440" y="6724934"/>
          <a:ext cx="8716724" cy="26257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79181"/>
                <a:gridCol w="2179181"/>
                <a:gridCol w="2179181"/>
                <a:gridCol w="2179181"/>
              </a:tblGrid>
              <a:tr h="26257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35" y="6820042"/>
            <a:ext cx="1790981" cy="23879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561" y="6808856"/>
            <a:ext cx="1807760" cy="24103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376" y="6808854"/>
            <a:ext cx="1796569" cy="239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02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4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58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840094" y="50140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60448" y="3049305"/>
            <a:ext cx="4667568" cy="259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17002" y="5705231"/>
            <a:ext cx="583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Microsoft Cognitive Service</a:t>
            </a:r>
            <a:endParaRPr lang="vi-VN" sz="3200" b="1" dirty="0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6730439" y="3920815"/>
            <a:ext cx="1755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3. Send </a:t>
            </a:r>
          </a:p>
          <a:p>
            <a:pPr algn="ctr"/>
            <a:r>
              <a:rPr lang="en-US" sz="3200" b="1" dirty="0" smtClean="0"/>
              <a:t>data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1173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840094" y="50140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60448" y="3049305"/>
            <a:ext cx="4667568" cy="259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17002" y="5705231"/>
            <a:ext cx="583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Microsoft Cognitive Service</a:t>
            </a:r>
            <a:endParaRPr lang="vi-VN" sz="3200" b="1" dirty="0">
              <a:latin typeface="+mj-lt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9282861" y="1920843"/>
            <a:ext cx="0" cy="1128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7808280" y="1935356"/>
            <a:ext cx="15043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7807553" y="1920842"/>
            <a:ext cx="2" cy="132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7778527" y="3241642"/>
            <a:ext cx="7521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94786" y="1232736"/>
            <a:ext cx="5466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4. Verify faces and persons</a:t>
            </a:r>
            <a:endParaRPr lang="en-US" sz="3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6730439" y="3920815"/>
            <a:ext cx="1755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3. Send </a:t>
            </a:r>
          </a:p>
          <a:p>
            <a:pPr algn="ctr"/>
            <a:r>
              <a:rPr lang="en-US" sz="3200" b="1" dirty="0" smtClean="0"/>
              <a:t>data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3414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840094" y="50140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60448" y="3049305"/>
            <a:ext cx="4667568" cy="259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17002" y="5705231"/>
            <a:ext cx="583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Microsoft Cognitive Service</a:t>
            </a:r>
            <a:endParaRPr lang="vi-VN" sz="3200" b="1" dirty="0">
              <a:latin typeface="+mj-lt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9282861" y="1920843"/>
            <a:ext cx="0" cy="1128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7808280" y="1935356"/>
            <a:ext cx="15043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7807553" y="1920842"/>
            <a:ext cx="2" cy="132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7778527" y="3241642"/>
            <a:ext cx="7521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94786" y="1232736"/>
            <a:ext cx="5466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4. Verify faces and persons</a:t>
            </a:r>
            <a:endParaRPr lang="en-US" sz="3200" b="1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065475" y="6135804"/>
            <a:ext cx="0" cy="22271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058408" y="8362926"/>
            <a:ext cx="184483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25066" y="6351562"/>
            <a:ext cx="0" cy="2011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491590" y="7684759"/>
            <a:ext cx="8015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5. Return </a:t>
            </a:r>
            <a:r>
              <a:rPr lang="en-US" sz="3200" b="1" dirty="0" err="1" smtClean="0"/>
              <a:t>IsIdentical</a:t>
            </a:r>
            <a:r>
              <a:rPr lang="en-US" sz="3200" b="1" dirty="0" smtClean="0"/>
              <a:t> &amp; Confidence Value</a:t>
            </a:r>
            <a:endParaRPr lang="en-US" sz="3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6730439" y="3920815"/>
            <a:ext cx="1755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3. Send </a:t>
            </a:r>
          </a:p>
          <a:p>
            <a:pPr algn="ctr"/>
            <a:r>
              <a:rPr lang="en-US" sz="3200" b="1" dirty="0" smtClean="0"/>
              <a:t>data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4893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840094" y="50140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60448" y="3049305"/>
            <a:ext cx="4667568" cy="259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17002" y="5705231"/>
            <a:ext cx="583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Microsoft Cognitive Service</a:t>
            </a:r>
            <a:endParaRPr lang="vi-VN" sz="3200" b="1" dirty="0">
              <a:latin typeface="+mj-lt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9282861" y="1920843"/>
            <a:ext cx="0" cy="1128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7808280" y="1935356"/>
            <a:ext cx="15043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7807553" y="1920842"/>
            <a:ext cx="2" cy="132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7778527" y="3241642"/>
            <a:ext cx="7521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94786" y="1232736"/>
            <a:ext cx="5466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4. Verify faces and persons</a:t>
            </a:r>
            <a:endParaRPr lang="en-US" sz="3200" b="1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065475" y="6135804"/>
            <a:ext cx="0" cy="22271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058408" y="8362926"/>
            <a:ext cx="184483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25066" y="6351562"/>
            <a:ext cx="0" cy="2011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491590" y="7684759"/>
            <a:ext cx="8015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5. Return </a:t>
            </a:r>
            <a:r>
              <a:rPr lang="en-US" sz="3200" b="1" dirty="0" err="1" smtClean="0"/>
              <a:t>IsIdentical</a:t>
            </a:r>
            <a:r>
              <a:rPr lang="en-US" sz="3200" b="1" dirty="0" smtClean="0"/>
              <a:t> &amp; Confidence Value</a:t>
            </a:r>
            <a:endParaRPr lang="en-US" sz="3200" b="1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675274" y="11737208"/>
            <a:ext cx="23709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94" y="10822808"/>
            <a:ext cx="1828800" cy="1828800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1661140" y="6135804"/>
            <a:ext cx="0" cy="56268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756881" y="10986754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6. Process</a:t>
            </a:r>
            <a:endParaRPr lang="en-US" sz="3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6730439" y="3920815"/>
            <a:ext cx="1755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3. Send </a:t>
            </a:r>
          </a:p>
          <a:p>
            <a:pPr algn="ctr"/>
            <a:r>
              <a:rPr lang="en-US" sz="3200" b="1" dirty="0" smtClean="0"/>
              <a:t>data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253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189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57130" y="6993427"/>
            <a:ext cx="10439400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800" b="1" smtClean="0">
                <a:solidFill>
                  <a:schemeClr val="bg1"/>
                </a:solidFill>
                <a:latin typeface="Lato Regular"/>
                <a:cs typeface="Lato Regular"/>
              </a:rPr>
              <a:t>Kiều Trọng Khánh</a:t>
            </a:r>
            <a:endParaRPr lang="en-US" sz="8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7130" y="5647353"/>
            <a:ext cx="3704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>
                <a:solidFill>
                  <a:schemeClr val="bg1"/>
                </a:solidFill>
                <a:latin typeface="Lato Light"/>
                <a:cs typeface="Lato Light"/>
              </a:rPr>
              <a:t>Supervisor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640235" y="5226789"/>
            <a:ext cx="11430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smtClean="0">
                <a:latin typeface="+mj-lt"/>
              </a:rPr>
              <a:t>Phan Trung Thành (Leader)</a:t>
            </a:r>
          </a:p>
          <a:p>
            <a:pPr algn="r"/>
            <a:r>
              <a:rPr lang="en-US" sz="6000" smtClean="0">
                <a:latin typeface="+mj-lt"/>
              </a:rPr>
              <a:t>Nguyễn Vũ Hoàng Sơn</a:t>
            </a:r>
          </a:p>
          <a:p>
            <a:pPr algn="r"/>
            <a:r>
              <a:rPr lang="en-US" sz="6000" smtClean="0">
                <a:latin typeface="+mj-lt"/>
              </a:rPr>
              <a:t>Võ Hà Quân</a:t>
            </a:r>
          </a:p>
          <a:p>
            <a:pPr algn="r"/>
            <a:r>
              <a:rPr lang="en-US" sz="6000" smtClean="0">
                <a:latin typeface="+mj-lt"/>
              </a:rPr>
              <a:t>Nguyễn Cao Duy (Dropped Out)</a:t>
            </a:r>
            <a:endParaRPr lang="vi-VN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830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30601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268" name="Picture 4" descr="Kết quả hình ảnh cho be my ey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8" r="13846" b="15555"/>
          <a:stretch/>
        </p:blipFill>
        <p:spPr bwMode="auto">
          <a:xfrm>
            <a:off x="1705754" y="3332469"/>
            <a:ext cx="7285703" cy="672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329652" y="2261905"/>
            <a:ext cx="1029437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C"/>
            </a:pPr>
            <a:r>
              <a:rPr lang="en-US" sz="6600" b="1" smtClean="0">
                <a:latin typeface="+mj-lt"/>
              </a:rPr>
              <a:t>Pros</a:t>
            </a:r>
            <a:r>
              <a:rPr lang="en-US" sz="5400" smtClean="0">
                <a:latin typeface="+mj-lt"/>
              </a:rPr>
              <a:t>: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smtClean="0">
                <a:latin typeface="+mj-lt"/>
              </a:rPr>
              <a:t>High accuracy.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smtClean="0">
                <a:latin typeface="+mj-lt"/>
              </a:rPr>
              <a:t>Can identify various things.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smtClean="0">
                <a:latin typeface="+mj-lt"/>
              </a:rPr>
              <a:t>Control through interact with volunteer.</a:t>
            </a:r>
            <a:endParaRPr lang="vi-VN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259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840094" y="50140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60448" y="3049305"/>
            <a:ext cx="4667568" cy="259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17002" y="5705231"/>
            <a:ext cx="583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Microsoft Cognitive Service</a:t>
            </a:r>
            <a:endParaRPr lang="vi-VN" sz="3200" b="1" dirty="0">
              <a:latin typeface="+mj-lt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9282861" y="1920843"/>
            <a:ext cx="0" cy="1128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7808280" y="1935356"/>
            <a:ext cx="15043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7807553" y="1920842"/>
            <a:ext cx="2" cy="132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7778527" y="3241642"/>
            <a:ext cx="7521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94786" y="1232736"/>
            <a:ext cx="5466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4. Verify faces and persons</a:t>
            </a:r>
            <a:endParaRPr lang="en-US" sz="3200" b="1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065475" y="6135804"/>
            <a:ext cx="0" cy="22271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058408" y="8362926"/>
            <a:ext cx="184483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25066" y="6351562"/>
            <a:ext cx="0" cy="2011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491590" y="7684759"/>
            <a:ext cx="8015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5. Return </a:t>
            </a:r>
            <a:r>
              <a:rPr lang="en-US" sz="3200" b="1" dirty="0" err="1" smtClean="0"/>
              <a:t>IsIdentical</a:t>
            </a:r>
            <a:r>
              <a:rPr lang="en-US" sz="3200" b="1" dirty="0" smtClean="0"/>
              <a:t> &amp; Confidence Value</a:t>
            </a:r>
            <a:endParaRPr lang="en-US" sz="3200" b="1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675274" y="11737208"/>
            <a:ext cx="23709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94" y="10822808"/>
            <a:ext cx="1828800" cy="1828800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1661140" y="6135804"/>
            <a:ext cx="0" cy="56268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756881" y="10986754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6. Process</a:t>
            </a:r>
            <a:endParaRPr lang="en-US" sz="3200" b="1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247" y="10284819"/>
            <a:ext cx="2780959" cy="2780959"/>
          </a:xfrm>
          <a:prstGeom prst="rect">
            <a:avLst/>
          </a:prstGeom>
        </p:spPr>
      </p:pic>
      <p:cxnSp>
        <p:nvCxnSpPr>
          <p:cNvPr id="74" name="Straight Arrow Connector 73"/>
          <p:cNvCxnSpPr/>
          <p:nvPr/>
        </p:nvCxnSpPr>
        <p:spPr>
          <a:xfrm>
            <a:off x="6083741" y="11737208"/>
            <a:ext cx="66924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879324" y="11062954"/>
            <a:ext cx="3326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7. Display result</a:t>
            </a:r>
            <a:endParaRPr lang="en-US" sz="32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13697338" y="12704816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User</a:t>
            </a:r>
            <a:endParaRPr lang="en-US" sz="3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6730439" y="3920815"/>
            <a:ext cx="1755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3. Send </a:t>
            </a:r>
          </a:p>
          <a:p>
            <a:pPr algn="ctr"/>
            <a:r>
              <a:rPr lang="en-US" sz="3200" b="1" dirty="0" smtClean="0"/>
              <a:t>data</a:t>
            </a:r>
            <a:endParaRPr lang="en-US" sz="3200" b="1" dirty="0"/>
          </a:p>
        </p:txBody>
      </p:sp>
      <p:sp>
        <p:nvSpPr>
          <p:cNvPr id="50" name="Rectangle 49"/>
          <p:cNvSpPr/>
          <p:nvPr/>
        </p:nvSpPr>
        <p:spPr>
          <a:xfrm>
            <a:off x="15829112" y="9428307"/>
            <a:ext cx="4347120" cy="39369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7321586" y="9503738"/>
            <a:ext cx="13596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Result</a:t>
            </a:r>
            <a:endParaRPr lang="en-US" sz="3000" b="1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16192003" y="10200869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7281920" y="10227764"/>
            <a:ext cx="728119" cy="1210250"/>
          </a:xfrm>
          <a:prstGeom prst="rect">
            <a:avLst/>
          </a:prstGeom>
        </p:spPr>
      </p:pic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16192003" y="11579362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7282173" y="11616323"/>
            <a:ext cx="820584" cy="121036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8215013" y="11614964"/>
            <a:ext cx="902969" cy="1210362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15981513" y="10109073"/>
            <a:ext cx="3982888" cy="307427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22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5594682" y="3232113"/>
            <a:ext cx="5686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>
                <a:latin typeface="+mj-lt"/>
              </a:rPr>
              <a:t>How much is  it?</a:t>
            </a:r>
            <a:endParaRPr lang="vi-VN" sz="5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</a:t>
            </a:r>
            <a:r>
              <a:rPr lang="en-US" sz="6000" smtClean="0">
                <a:latin typeface="+mj-lt"/>
              </a:rPr>
              <a:t>. Quan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515" y="6685452"/>
            <a:ext cx="8387340" cy="37664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130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037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568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876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31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19303602" y="6632811"/>
            <a:ext cx="0" cy="15469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207001" y="8580027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</a:t>
            </a:r>
            <a:r>
              <a:rPr lang="en-US" sz="6000" smtClean="0">
                <a:latin typeface="+mj-lt"/>
              </a:rPr>
              <a:t>know what it is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09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19303602" y="6632811"/>
            <a:ext cx="0" cy="15469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207001" y="8580027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</a:t>
            </a:r>
            <a:r>
              <a:rPr lang="en-US" sz="6000" smtClean="0">
                <a:latin typeface="+mj-lt"/>
              </a:rPr>
              <a:t>know what it is</a:t>
            </a:r>
            <a:endParaRPr lang="vi-VN" sz="600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2822886" y="10224548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16879" y="8793387"/>
            <a:ext cx="6800857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Blind can do right thing with it</a:t>
            </a:r>
            <a:endParaRPr lang="vi-VN" sz="60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70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738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78" y="4306534"/>
            <a:ext cx="2282961" cy="1867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921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30601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Problems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268" name="Picture 4" descr="Kết quả hình ảnh cho be my ey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8" r="13846" b="15555"/>
          <a:stretch/>
        </p:blipFill>
        <p:spPr bwMode="auto">
          <a:xfrm>
            <a:off x="1705754" y="3332469"/>
            <a:ext cx="7285703" cy="672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329652" y="2261905"/>
            <a:ext cx="10294374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C"/>
            </a:pPr>
            <a:r>
              <a:rPr lang="en-US" sz="6600" b="1" dirty="0" smtClean="0">
                <a:latin typeface="+mj-lt"/>
              </a:rPr>
              <a:t>Pros</a:t>
            </a:r>
            <a:r>
              <a:rPr lang="en-US" sz="5400" dirty="0" smtClean="0">
                <a:latin typeface="+mj-lt"/>
              </a:rPr>
              <a:t>: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High accuracy.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Can identify various things.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Control through interact with volunteer.</a:t>
            </a:r>
          </a:p>
          <a:p>
            <a:pPr lvl="1"/>
            <a:endParaRPr lang="en-US" sz="4800" dirty="0" smtClean="0">
              <a:latin typeface="+mj-lt"/>
            </a:endParaRPr>
          </a:p>
          <a:p>
            <a:pPr marL="857250" lvl="0" indent="-857250">
              <a:buFont typeface="Wingdings" panose="05000000000000000000" pitchFamily="2" charset="2"/>
              <a:buChar char=""/>
            </a:pPr>
            <a:r>
              <a:rPr lang="en-US" sz="6600" b="1" dirty="0" smtClean="0">
                <a:solidFill>
                  <a:srgbClr val="445469"/>
                </a:solidFill>
                <a:latin typeface="Lato"/>
              </a:rPr>
              <a:t>Cons:</a:t>
            </a:r>
            <a:endParaRPr lang="en-US" sz="6600" b="1" dirty="0">
              <a:solidFill>
                <a:srgbClr val="445469"/>
              </a:solidFill>
              <a:latin typeface="Lato"/>
            </a:endParaRP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Always need volunteers.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No Voice control.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Security problems.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088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78" y="4306534"/>
            <a:ext cx="2282961" cy="1867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73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35918" y="528500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78" y="4306534"/>
            <a:ext cx="2282961" cy="18674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658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35918" y="528500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78" y="4306534"/>
            <a:ext cx="2282961" cy="18674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002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35918" y="528500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09" y="8235249"/>
            <a:ext cx="1144725" cy="11447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78" y="4306534"/>
            <a:ext cx="2282961" cy="18674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97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088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40465" y="3735999"/>
            <a:ext cx="1244763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>
                <a:latin typeface="+mj-lt"/>
              </a:rPr>
              <a:t>Image Recognition system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smtClean="0">
                <a:latin typeface="+mj-lt"/>
              </a:rPr>
              <a:t>Detect </a:t>
            </a:r>
            <a:r>
              <a:rPr lang="en-US" sz="5400">
                <a:latin typeface="+mj-lt"/>
              </a:rPr>
              <a:t>f</a:t>
            </a:r>
            <a:r>
              <a:rPr lang="en-US" sz="5400" smtClean="0">
                <a:latin typeface="+mj-lt"/>
              </a:rPr>
              <a:t>aces, colors…</a:t>
            </a:r>
            <a:endParaRPr lang="en-US" sz="5400" dirty="0" smtClean="0">
              <a:latin typeface="+mj-lt"/>
            </a:endParaRP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smtClean="0">
                <a:latin typeface="+mj-lt"/>
              </a:rPr>
              <a:t>Custom training</a:t>
            </a:r>
            <a:endParaRPr lang="en-US" sz="5400" dirty="0" smtClean="0">
              <a:latin typeface="+mj-lt"/>
            </a:endParaRP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smtClean="0">
                <a:latin typeface="+mj-lt"/>
              </a:rPr>
              <a:t>Search images</a:t>
            </a:r>
            <a:endParaRPr lang="en-US" sz="5400" dirty="0" smtClean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5524378"/>
            <a:ext cx="9391579" cy="2748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077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8477" y="2000594"/>
            <a:ext cx="65694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</a:t>
            </a:r>
            <a:r>
              <a:rPr lang="en-US" sz="8000" smtClean="0">
                <a:latin typeface="+mj-lt"/>
              </a:rPr>
              <a:t>it works?</a:t>
            </a:r>
            <a:endParaRPr lang="vi-VN" sz="8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267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63378" y="2000594"/>
            <a:ext cx="98796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>
                <a:latin typeface="+mj-lt"/>
              </a:rPr>
              <a:t>What is </a:t>
            </a:r>
            <a:r>
              <a:rPr lang="en-US" sz="8000" smtClean="0">
                <a:latin typeface="+mj-lt"/>
              </a:rPr>
              <a:t>Convolution?</a:t>
            </a:r>
            <a:endParaRPr lang="vi-VN" sz="8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16" y="4013462"/>
            <a:ext cx="10353552" cy="75584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2406" y="11857703"/>
            <a:ext cx="12617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Convolution with 3×3 Filter. Source: http://deeplearning.stanford.edu/wiki/index.php/Feature_extraction_using_convolution</a:t>
            </a:r>
          </a:p>
          <a:p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23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1556" y="2711155"/>
            <a:ext cx="148393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Convolutional </a:t>
            </a:r>
            <a:r>
              <a:rPr lang="en-US" sz="8000">
                <a:latin typeface="+mj-lt"/>
              </a:rPr>
              <a:t>Neural Networks?</a:t>
            </a:r>
            <a:endParaRPr lang="vi-VN" sz="8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077" y="5096721"/>
            <a:ext cx="19565478" cy="498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1" y="4319587"/>
            <a:ext cx="7620000" cy="507682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0559845" y="6135329"/>
            <a:ext cx="2802194" cy="1238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633" y="4172103"/>
            <a:ext cx="8243486" cy="5224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088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6176348"/>
            <a:ext cx="8881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Our Solution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64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369" y="3460267"/>
            <a:ext cx="17334373" cy="62659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205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90" y="3145427"/>
            <a:ext cx="14417981" cy="84268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399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4424517"/>
            <a:ext cx="21633581" cy="6354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9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5395" y="4161041"/>
            <a:ext cx="11473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</a:t>
            </a:r>
            <a:r>
              <a:rPr lang="en-US" sz="8000" smtClean="0">
                <a:latin typeface="+mj-lt"/>
              </a:rPr>
              <a:t>can Clarifai service </a:t>
            </a:r>
            <a:br>
              <a:rPr lang="en-US" sz="8000" smtClean="0">
                <a:latin typeface="+mj-lt"/>
              </a:rPr>
            </a:br>
            <a:r>
              <a:rPr lang="en-US" sz="8000" smtClean="0">
                <a:latin typeface="+mj-lt"/>
              </a:rPr>
              <a:t>recognitive a things </a:t>
            </a:r>
            <a:r>
              <a:rPr lang="en-US" sz="8000" dirty="0" smtClean="0">
                <a:latin typeface="+mj-lt"/>
              </a:rPr>
              <a:t>?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12" y="7768814"/>
            <a:ext cx="9391579" cy="27480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260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397" y="4210148"/>
            <a:ext cx="516038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Model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Concept</a:t>
            </a:r>
            <a:endParaRPr lang="en-US" sz="8000" dirty="0" smtClean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Input</a:t>
            </a:r>
            <a:endParaRPr lang="en-US" sz="8000" dirty="0" smtClean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463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52557" y="2261905"/>
            <a:ext cx="29787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Model</a:t>
            </a:r>
            <a:endParaRPr lang="vi-VN" sz="8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934336" y="4807491"/>
            <a:ext cx="1110553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Model have unique Model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Group </a:t>
            </a:r>
            <a:r>
              <a:rPr lang="en-US" sz="4400">
                <a:latin typeface="+mj-lt"/>
              </a:rPr>
              <a:t>input(eg. </a:t>
            </a:r>
            <a:r>
              <a:rPr lang="en-US" sz="4400" smtClean="0">
                <a:latin typeface="+mj-lt"/>
              </a:rPr>
              <a:t>Images, videos) to </a:t>
            </a:r>
            <a:r>
              <a:rPr lang="en-US" sz="4400">
                <a:latin typeface="+mj-lt"/>
              </a:rPr>
              <a:t>predictions </a:t>
            </a:r>
            <a:endParaRPr lang="en-US" sz="4400" smtClean="0">
              <a:latin typeface="+mj-lt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Unique </a:t>
            </a:r>
            <a:r>
              <a:rPr lang="en-US" sz="4400">
                <a:latin typeface="+mj-lt"/>
              </a:rPr>
              <a:t>set of </a:t>
            </a:r>
            <a:r>
              <a:rPr lang="en-US" sz="4400" smtClean="0">
                <a:latin typeface="+mj-lt"/>
              </a:rPr>
              <a:t>outputs(eg. Dog, Cat)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/>
              <a:t>Model: Animal</a:t>
            </a:r>
            <a:endParaRPr lang="en-US" sz="6000" b="1"/>
          </a:p>
        </p:txBody>
      </p:sp>
    </p:spTree>
    <p:extLst>
      <p:ext uri="{BB962C8B-B14F-4D97-AF65-F5344CB8AC3E}">
        <p14:creationId xmlns:p14="http://schemas.microsoft.com/office/powerpoint/2010/main" val="220369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38797" y="2261905"/>
            <a:ext cx="4006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Concept</a:t>
            </a:r>
            <a:endParaRPr lang="vi-VN" sz="8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/>
              <a:t>Model: Animal</a:t>
            </a:r>
            <a:endParaRPr lang="en-US" sz="6000" b="1"/>
          </a:p>
        </p:txBody>
      </p:sp>
      <p:sp>
        <p:nvSpPr>
          <p:cNvPr id="11" name="Rectangle 10"/>
          <p:cNvSpPr/>
          <p:nvPr/>
        </p:nvSpPr>
        <p:spPr>
          <a:xfrm>
            <a:off x="1102528" y="5345435"/>
            <a:ext cx="2675053" cy="1238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90849" y="5359290"/>
            <a:ext cx="2675053" cy="12247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06882" y="5428563"/>
            <a:ext cx="2675053" cy="11554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94599" y="5428562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Dog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975429" y="544241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Cat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76895" y="5504246"/>
            <a:ext cx="239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Four Legs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2934336" y="4807491"/>
            <a:ext cx="1110553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latin typeface="+mj-lt"/>
              </a:rPr>
              <a:t>Belong to a unique Model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latin typeface="+mj-lt"/>
              </a:rPr>
              <a:t>Have a unique Concept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latin typeface="+mj-lt"/>
              </a:rPr>
              <a:t>Have Name, Description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latin typeface="+mj-lt"/>
              </a:rPr>
              <a:t>Have up to 10 concepts(free plan)</a:t>
            </a:r>
          </a:p>
        </p:txBody>
      </p:sp>
    </p:spTree>
    <p:extLst>
      <p:ext uri="{BB962C8B-B14F-4D97-AF65-F5344CB8AC3E}">
        <p14:creationId xmlns:p14="http://schemas.microsoft.com/office/powerpoint/2010/main" val="218706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08238" y="2261905"/>
            <a:ext cx="24673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Input</a:t>
            </a:r>
            <a:endParaRPr lang="vi-VN" sz="8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934336" y="4807491"/>
            <a:ext cx="11105536" cy="259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latin typeface="+mj-lt"/>
              </a:rPr>
              <a:t>Have a unique Input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>
                <a:latin typeface="+mj-lt"/>
              </a:rPr>
              <a:t>Have up to 10000 inputs(free plan)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9581" y="3710597"/>
            <a:ext cx="10972800" cy="388671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37158" y="3888634"/>
            <a:ext cx="811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/>
              <a:t>Model: Animal</a:t>
            </a:r>
            <a:endParaRPr lang="en-US" sz="6000" b="1"/>
          </a:p>
        </p:txBody>
      </p:sp>
      <p:sp>
        <p:nvSpPr>
          <p:cNvPr id="11" name="Rectangle 10"/>
          <p:cNvSpPr/>
          <p:nvPr/>
        </p:nvSpPr>
        <p:spPr>
          <a:xfrm>
            <a:off x="1102528" y="5345435"/>
            <a:ext cx="2675053" cy="1238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90849" y="5359290"/>
            <a:ext cx="2675053" cy="12247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06882" y="5428563"/>
            <a:ext cx="2675053" cy="11554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94599" y="5428562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Dog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975429" y="5442417"/>
            <a:ext cx="2105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Cat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76895" y="5504246"/>
            <a:ext cx="2390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Four Legs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925" y="9873891"/>
            <a:ext cx="1868206" cy="13077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660" y="9739069"/>
            <a:ext cx="1057712" cy="14425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30" y="10072003"/>
            <a:ext cx="1637132" cy="12278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82" y="9907080"/>
            <a:ext cx="1367263" cy="154870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20" idx="0"/>
          </p:cNvCxnSpPr>
          <p:nvPr/>
        </p:nvCxnSpPr>
        <p:spPr>
          <a:xfrm flipV="1">
            <a:off x="1668014" y="6584001"/>
            <a:ext cx="772040" cy="332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12" idx="2"/>
          </p:cNvCxnSpPr>
          <p:nvPr/>
        </p:nvCxnSpPr>
        <p:spPr>
          <a:xfrm flipH="1" flipV="1">
            <a:off x="6028376" y="6584000"/>
            <a:ext cx="218140" cy="3155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0"/>
            <a:endCxn id="11" idx="2"/>
          </p:cNvCxnSpPr>
          <p:nvPr/>
        </p:nvCxnSpPr>
        <p:spPr>
          <a:xfrm flipH="1" flipV="1">
            <a:off x="2440055" y="6583999"/>
            <a:ext cx="1486541" cy="3488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0"/>
          </p:cNvCxnSpPr>
          <p:nvPr/>
        </p:nvCxnSpPr>
        <p:spPr>
          <a:xfrm flipV="1">
            <a:off x="1668014" y="6584001"/>
            <a:ext cx="7883729" cy="332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  <a:endCxn id="12" idx="2"/>
          </p:cNvCxnSpPr>
          <p:nvPr/>
        </p:nvCxnSpPr>
        <p:spPr>
          <a:xfrm flipH="1" flipV="1">
            <a:off x="6028376" y="6584000"/>
            <a:ext cx="2709652" cy="328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0"/>
          </p:cNvCxnSpPr>
          <p:nvPr/>
        </p:nvCxnSpPr>
        <p:spPr>
          <a:xfrm flipV="1">
            <a:off x="3926596" y="6584001"/>
            <a:ext cx="5625147" cy="3488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0"/>
          </p:cNvCxnSpPr>
          <p:nvPr/>
        </p:nvCxnSpPr>
        <p:spPr>
          <a:xfrm flipV="1">
            <a:off x="8738028" y="6583999"/>
            <a:ext cx="813715" cy="328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0"/>
          </p:cNvCxnSpPr>
          <p:nvPr/>
        </p:nvCxnSpPr>
        <p:spPr>
          <a:xfrm flipV="1">
            <a:off x="6246516" y="6584001"/>
            <a:ext cx="3305227" cy="315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02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75564" y="4257698"/>
            <a:ext cx="8283037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smtClean="0">
                <a:latin typeface="+mj-lt"/>
              </a:rPr>
              <a:t>Create Concept</a:t>
            </a:r>
            <a:endParaRPr lang="en-US" sz="5400" b="1" dirty="0" smtClean="0">
              <a:latin typeface="+mj-lt"/>
            </a:endParaRP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smtClean="0">
                <a:latin typeface="+mj-lt"/>
              </a:rPr>
              <a:t>Add </a:t>
            </a:r>
            <a:r>
              <a:rPr lang="en-US" sz="5400" b="1">
                <a:latin typeface="+mj-lt"/>
              </a:rPr>
              <a:t>I</a:t>
            </a:r>
            <a:r>
              <a:rPr lang="en-US" sz="5400" b="1" smtClean="0">
                <a:latin typeface="+mj-lt"/>
              </a:rPr>
              <a:t>mage to Concept</a:t>
            </a:r>
            <a:endParaRPr lang="en-US" sz="5400" b="1" dirty="0" smtClean="0">
              <a:latin typeface="+mj-lt"/>
            </a:endParaRP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933101" y="5405718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459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90413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Concept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116757" y="5502918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2" name="Straight Connector 2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</a:t>
            </a:r>
            <a:r>
              <a:rPr lang="en-US" smtClean="0">
                <a:latin typeface="+mj-lt"/>
              </a:rPr>
              <a:t>Create Concept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170746" y="10779369"/>
            <a:ext cx="2891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</a:t>
            </a:r>
            <a:r>
              <a:rPr lang="en-US" smtClean="0">
                <a:latin typeface="+mj-lt"/>
              </a:rPr>
              <a:t>. </a:t>
            </a:r>
            <a:r>
              <a:rPr lang="en-US" smtClean="0">
                <a:solidFill>
                  <a:srgbClr val="FF0000"/>
                </a:solidFill>
                <a:latin typeface="+mj-lt"/>
              </a:rPr>
              <a:t>Concept information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851811" y="419771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TextBox 31"/>
          <p:cNvSpPr txBox="1"/>
          <p:nvPr/>
        </p:nvSpPr>
        <p:spPr>
          <a:xfrm>
            <a:off x="19569686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264568" y="6756705"/>
            <a:ext cx="34932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/>
              <a:t>Concept Id</a:t>
            </a:r>
            <a:endParaRPr lang="en-US" sz="440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48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02" y="4419696"/>
            <a:ext cx="3770789" cy="3490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78077" y="8771394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536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5564" y="4257698"/>
            <a:ext cx="8283037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Create Concept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smtClean="0">
                <a:latin typeface="+mj-lt"/>
              </a:rPr>
              <a:t>Add </a:t>
            </a:r>
            <a:r>
              <a:rPr lang="en-US" sz="5400" b="1">
                <a:latin typeface="+mj-lt"/>
              </a:rPr>
              <a:t>I</a:t>
            </a:r>
            <a:r>
              <a:rPr lang="en-US" sz="5400" b="1" smtClean="0">
                <a:latin typeface="+mj-lt"/>
              </a:rPr>
              <a:t>mage to Concept</a:t>
            </a:r>
            <a:endParaRPr lang="en-US" sz="5400" b="1" dirty="0" smtClean="0">
              <a:latin typeface="+mj-lt"/>
            </a:endParaRP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7442368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600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7884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</a:t>
            </a:r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Input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116757" y="5502919"/>
            <a:ext cx="5343123" cy="65022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1" name="Straight Connector 2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4530217" y="1193742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337423" y="63893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smtClean="0">
                <a:latin typeface="+mj-lt"/>
              </a:rPr>
              <a:t>. Send</a:t>
            </a:r>
            <a:endParaRPr lang="vi-VN" dirty="0">
              <a:latin typeface="+mj-l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8758146" y="9055054"/>
            <a:ext cx="4085361" cy="240683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8758146" y="9910226"/>
            <a:ext cx="4085361" cy="0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690530" y="9090366"/>
            <a:ext cx="1472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308523" y="10258472"/>
            <a:ext cx="2305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Input ID</a:t>
            </a:r>
            <a:endParaRPr lang="vi-VN" sz="4400" dirty="0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4367050" y="1113872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700870" y="12279019"/>
            <a:ext cx="2061126" cy="584775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Input ID</a:t>
            </a:r>
            <a:endParaRPr lang="vi-VN" sz="3200" dirty="0">
              <a:latin typeface="+mj-lt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121" y="8226663"/>
            <a:ext cx="2011485" cy="1185631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572900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7915588" y="5716821"/>
            <a:ext cx="5343123" cy="383350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17915588" y="6687428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9439169" y="5768794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134051" y="6970607"/>
            <a:ext cx="35862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8620862" y="10269286"/>
            <a:ext cx="4085361" cy="240683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71" name="Straight Connector 70"/>
          <p:cNvCxnSpPr/>
          <p:nvPr/>
        </p:nvCxnSpPr>
        <p:spPr>
          <a:xfrm>
            <a:off x="18594843" y="11124458"/>
            <a:ext cx="4085361" cy="0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9261754" y="10304598"/>
            <a:ext cx="1472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311" y="11360827"/>
            <a:ext cx="2011485" cy="118563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615" y="7863830"/>
            <a:ext cx="2011485" cy="1185631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4565936" y="9042890"/>
            <a:ext cx="2332697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Concept ID</a:t>
            </a:r>
            <a:endParaRPr lang="vi-VN" sz="3200" dirty="0">
              <a:latin typeface="+mj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625891" y="9909935"/>
            <a:ext cx="2272742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Model ID</a:t>
            </a:r>
            <a:endParaRPr lang="vi-VN" sz="32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476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5564" y="4257698"/>
            <a:ext cx="845616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Create Concept</a:t>
            </a:r>
          </a:p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Add </a:t>
            </a:r>
            <a:r>
              <a:rPr lang="en-US" sz="5400" b="1">
                <a:latin typeface="+mj-lt"/>
              </a:rPr>
              <a:t>I</a:t>
            </a:r>
            <a:r>
              <a:rPr lang="en-US" sz="5400" b="1" smtClean="0">
                <a:latin typeface="+mj-lt"/>
              </a:rPr>
              <a:t>mage to Concept</a:t>
            </a:r>
            <a:endParaRPr lang="en-US" sz="5400" b="1" dirty="0" smtClean="0">
              <a:latin typeface="+mj-lt"/>
            </a:endParaRPr>
          </a:p>
          <a:p>
            <a:pPr>
              <a:lnSpc>
                <a:spcPct val="250000"/>
              </a:lnSpc>
            </a:pPr>
            <a:r>
              <a:rPr lang="en-US" sz="5400" b="1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33101" y="9507142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296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26590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</a:t>
            </a:r>
            <a:r>
              <a:rPr lang="en-US" smtClean="0">
                <a:latin typeface="+mj-lt"/>
              </a:rPr>
              <a:t>. Train</a:t>
            </a:r>
            <a:endParaRPr lang="vi-VN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541132" y="6053235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Model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Train Model</a:t>
            </a:r>
            <a:endParaRPr lang="vi-VN" sz="4400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14374421" y="10194357"/>
            <a:ext cx="24303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289197" y="8962332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 Status</a:t>
            </a:r>
            <a:endParaRPr lang="vi-VN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104550" y="8727834"/>
            <a:ext cx="1" cy="15439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3077292" y="10162661"/>
            <a:ext cx="4430243" cy="316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254475" y="949982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4. Notify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265" y="6093890"/>
            <a:ext cx="4379866" cy="437986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01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5564" y="4257698"/>
            <a:ext cx="845616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 Create Concept</a:t>
            </a:r>
          </a:p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Add </a:t>
            </a:r>
            <a:r>
              <a:rPr lang="en-US" sz="5400" b="1">
                <a:latin typeface="+mj-lt"/>
              </a:rPr>
              <a:t>I</a:t>
            </a:r>
            <a:r>
              <a:rPr lang="en-US" sz="5400" b="1" smtClean="0">
                <a:latin typeface="+mj-lt"/>
              </a:rPr>
              <a:t>mage to Concept</a:t>
            </a:r>
            <a:endParaRPr lang="en-US" sz="5400" b="1" dirty="0" smtClean="0">
              <a:latin typeface="+mj-lt"/>
            </a:endParaRP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 Training</a:t>
            </a:r>
            <a:endParaRPr lang="vi-VN" sz="5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795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09691" y="4724400"/>
            <a:ext cx="3605474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430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50604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Object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96" y="3823897"/>
            <a:ext cx="1341108" cy="1311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165" y="10816099"/>
            <a:ext cx="1517854" cy="136606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2133197" y="3585736"/>
            <a:ext cx="3547703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Get URL picture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6929" y="5871513"/>
            <a:ext cx="3703925" cy="108379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809904" y="4598630"/>
            <a:ext cx="27862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967019" y="4598630"/>
            <a:ext cx="3082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2362631" y="7122842"/>
            <a:ext cx="3287149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Write log</a:t>
            </a: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6113483" y="10362447"/>
            <a:ext cx="3287149" cy="17876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Get information Obejct</a:t>
            </a:r>
            <a:endParaRPr lang="en-US"/>
          </a:p>
        </p:txBody>
      </p:sp>
      <p:cxnSp>
        <p:nvCxnSpPr>
          <p:cNvPr id="21" name="Straight Arrow Connector 20"/>
          <p:cNvCxnSpPr>
            <a:stCxn id="9" idx="3"/>
          </p:cNvCxnSpPr>
          <p:nvPr/>
        </p:nvCxnSpPr>
        <p:spPr>
          <a:xfrm>
            <a:off x="15680900" y="4479550"/>
            <a:ext cx="3256029" cy="1655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1"/>
            <a:endCxn id="18" idx="3"/>
          </p:cNvCxnSpPr>
          <p:nvPr/>
        </p:nvCxnSpPr>
        <p:spPr>
          <a:xfrm flipH="1">
            <a:off x="15649780" y="6413412"/>
            <a:ext cx="3287149" cy="160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7757057" y="6955310"/>
            <a:ext cx="1179872" cy="3407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1"/>
          </p:cNvCxnSpPr>
          <p:nvPr/>
        </p:nvCxnSpPr>
        <p:spPr>
          <a:xfrm flipH="1">
            <a:off x="9173497" y="8016656"/>
            <a:ext cx="3189134" cy="334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9" idx="1"/>
          </p:cNvCxnSpPr>
          <p:nvPr/>
        </p:nvCxnSpPr>
        <p:spPr>
          <a:xfrm flipH="1">
            <a:off x="9173497" y="11256261"/>
            <a:ext cx="6939986" cy="24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30142" y="403683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187498" y="403652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190677" y="4772339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735807" y="6705977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4.1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8425980" y="8496245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4.2</a:t>
            </a:r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9557476" y="9313293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4.1.1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2221040" y="11499133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4.2.1</a:t>
            </a:r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543" y="3355007"/>
            <a:ext cx="2655699" cy="265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2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09691" y="4724400"/>
            <a:ext cx="3605474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187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4400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Future Plan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5274" y="3244847"/>
            <a:ext cx="1518473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US" b="1"/>
              <a:t>Support multipla platforms: iOS, Window phone or smart </a:t>
            </a:r>
            <a:r>
              <a:rPr lang="en-US" b="1" smtClean="0"/>
              <a:t>glasses</a:t>
            </a:r>
          </a:p>
          <a:p>
            <a:pPr marL="685800" indent="-68580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US" b="1" smtClean="0"/>
              <a:t>Improve voice control</a:t>
            </a:r>
          </a:p>
        </p:txBody>
      </p:sp>
    </p:spTree>
    <p:extLst>
      <p:ext uri="{BB962C8B-B14F-4D97-AF65-F5344CB8AC3E}">
        <p14:creationId xmlns:p14="http://schemas.microsoft.com/office/powerpoint/2010/main" val="66332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434022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Technologies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951" y="9414614"/>
            <a:ext cx="6358099" cy="2934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1" y="9414614"/>
            <a:ext cx="5372043" cy="20891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381" y="2755006"/>
            <a:ext cx="4960244" cy="4960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397" y="3230545"/>
            <a:ext cx="4484705" cy="44847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3083296"/>
            <a:ext cx="4637751" cy="463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02" y="4419696"/>
            <a:ext cx="3770789" cy="3490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78077" y="8771394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3041" y="8771393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81" y="4453743"/>
            <a:ext cx="3697226" cy="342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3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/>
          </p:cNvSpPr>
          <p:nvPr/>
        </p:nvSpPr>
        <p:spPr bwMode="auto">
          <a:xfrm>
            <a:off x="1675274" y="1108042"/>
            <a:ext cx="835164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Devlopment Environment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2" y="3726995"/>
            <a:ext cx="6601336" cy="21432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50" y="7638925"/>
            <a:ext cx="5079365" cy="3809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695" y="2933644"/>
            <a:ext cx="4607647" cy="46076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695" y="8591187"/>
            <a:ext cx="5690698" cy="30350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1831" y="7638925"/>
            <a:ext cx="6476190" cy="39873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766" y="3992080"/>
            <a:ext cx="6123732" cy="22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1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18090" y="3598606"/>
            <a:ext cx="35691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Uu diem, khuye diem, noi linh tinh, the end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02" y="4419696"/>
            <a:ext cx="3770789" cy="34905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81" y="4453743"/>
            <a:ext cx="3697226" cy="34224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78077" y="8771394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3041" y="8771393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344113" y="8771394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Training</a:t>
            </a:r>
            <a:endParaRPr lang="vi-VN" sz="4000" dirty="0">
              <a:latin typeface="+mj-lt"/>
            </a:endParaRPr>
          </a:p>
        </p:txBody>
      </p:sp>
      <p:grpSp>
        <p:nvGrpSpPr>
          <p:cNvPr id="12" name="Group 25554"/>
          <p:cNvGrpSpPr/>
          <p:nvPr/>
        </p:nvGrpSpPr>
        <p:grpSpPr>
          <a:xfrm>
            <a:off x="14210813" y="4909836"/>
            <a:ext cx="2281894" cy="3000386"/>
            <a:chOff x="0" y="0"/>
            <a:chExt cx="3424644" cy="4502949"/>
          </a:xfrm>
          <a:solidFill>
            <a:schemeClr val="tx1">
              <a:lumMod val="50000"/>
            </a:schemeClr>
          </a:solidFill>
        </p:grpSpPr>
        <p:sp>
          <p:nvSpPr>
            <p:cNvPr id="16" name="Shape 25552"/>
            <p:cNvSpPr/>
            <p:nvPr/>
          </p:nvSpPr>
          <p:spPr>
            <a:xfrm>
              <a:off x="1088928" y="3495385"/>
              <a:ext cx="1246787" cy="1007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" y="0"/>
                  </a:moveTo>
                  <a:cubicBezTo>
                    <a:pt x="789" y="0"/>
                    <a:pt x="0" y="971"/>
                    <a:pt x="0" y="2173"/>
                  </a:cubicBezTo>
                  <a:cubicBezTo>
                    <a:pt x="0" y="3375"/>
                    <a:pt x="789" y="4346"/>
                    <a:pt x="1762" y="4346"/>
                  </a:cubicBezTo>
                  <a:lnTo>
                    <a:pt x="19844" y="4346"/>
                  </a:lnTo>
                  <a:cubicBezTo>
                    <a:pt x="20816" y="4346"/>
                    <a:pt x="21600" y="3375"/>
                    <a:pt x="21600" y="2173"/>
                  </a:cubicBezTo>
                  <a:cubicBezTo>
                    <a:pt x="21600" y="971"/>
                    <a:pt x="20816" y="0"/>
                    <a:pt x="19844" y="0"/>
                  </a:cubicBezTo>
                  <a:lnTo>
                    <a:pt x="1762" y="0"/>
                  </a:lnTo>
                  <a:close/>
                  <a:moveTo>
                    <a:pt x="1762" y="5941"/>
                  </a:moveTo>
                  <a:cubicBezTo>
                    <a:pt x="789" y="5941"/>
                    <a:pt x="0" y="6911"/>
                    <a:pt x="0" y="8114"/>
                  </a:cubicBezTo>
                  <a:cubicBezTo>
                    <a:pt x="0" y="9316"/>
                    <a:pt x="789" y="10295"/>
                    <a:pt x="1762" y="10295"/>
                  </a:cubicBezTo>
                  <a:lnTo>
                    <a:pt x="19844" y="10295"/>
                  </a:lnTo>
                  <a:cubicBezTo>
                    <a:pt x="20816" y="10295"/>
                    <a:pt x="21600" y="9316"/>
                    <a:pt x="21600" y="8114"/>
                  </a:cubicBezTo>
                  <a:cubicBezTo>
                    <a:pt x="21600" y="6911"/>
                    <a:pt x="20816" y="5941"/>
                    <a:pt x="19844" y="5941"/>
                  </a:cubicBezTo>
                  <a:lnTo>
                    <a:pt x="1762" y="5941"/>
                  </a:lnTo>
                  <a:close/>
                  <a:moveTo>
                    <a:pt x="2935" y="11890"/>
                  </a:moveTo>
                  <a:cubicBezTo>
                    <a:pt x="2935" y="17257"/>
                    <a:pt x="6463" y="21600"/>
                    <a:pt x="10806" y="21600"/>
                  </a:cubicBezTo>
                  <a:cubicBezTo>
                    <a:pt x="15149" y="21600"/>
                    <a:pt x="18665" y="17257"/>
                    <a:pt x="18665" y="11890"/>
                  </a:cubicBezTo>
                  <a:lnTo>
                    <a:pt x="2935" y="1189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  <p:sp>
          <p:nvSpPr>
            <p:cNvPr id="17" name="Shape 25553"/>
            <p:cNvSpPr/>
            <p:nvPr/>
          </p:nvSpPr>
          <p:spPr>
            <a:xfrm rot="10800000" flipH="1">
              <a:off x="0" y="-1"/>
              <a:ext cx="3424644" cy="33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7049" y="0"/>
                  </a:moveTo>
                  <a:cubicBezTo>
                    <a:pt x="6119" y="0"/>
                    <a:pt x="5347" y="496"/>
                    <a:pt x="4884" y="1296"/>
                  </a:cubicBezTo>
                  <a:cubicBezTo>
                    <a:pt x="4879" y="1304"/>
                    <a:pt x="4873" y="1309"/>
                    <a:pt x="4868" y="1317"/>
                  </a:cubicBezTo>
                  <a:cubicBezTo>
                    <a:pt x="4579" y="1826"/>
                    <a:pt x="4414" y="2458"/>
                    <a:pt x="4414" y="3163"/>
                  </a:cubicBezTo>
                  <a:cubicBezTo>
                    <a:pt x="4414" y="4287"/>
                    <a:pt x="4946" y="5167"/>
                    <a:pt x="5927" y="5792"/>
                  </a:cubicBezTo>
                  <a:cubicBezTo>
                    <a:pt x="6617" y="6233"/>
                    <a:pt x="7467" y="6205"/>
                    <a:pt x="8458" y="5707"/>
                  </a:cubicBezTo>
                  <a:cubicBezTo>
                    <a:pt x="8616" y="5627"/>
                    <a:pt x="8806" y="5692"/>
                    <a:pt x="8884" y="5853"/>
                  </a:cubicBezTo>
                  <a:cubicBezTo>
                    <a:pt x="8961" y="6015"/>
                    <a:pt x="8898" y="6210"/>
                    <a:pt x="8740" y="6290"/>
                  </a:cubicBezTo>
                  <a:cubicBezTo>
                    <a:pt x="7244" y="7042"/>
                    <a:pt x="6200" y="6737"/>
                    <a:pt x="5588" y="6347"/>
                  </a:cubicBezTo>
                  <a:cubicBezTo>
                    <a:pt x="4260" y="5500"/>
                    <a:pt x="3777" y="4241"/>
                    <a:pt x="3777" y="3163"/>
                  </a:cubicBezTo>
                  <a:cubicBezTo>
                    <a:pt x="3777" y="2561"/>
                    <a:pt x="3881" y="2004"/>
                    <a:pt x="4068" y="1512"/>
                  </a:cubicBezTo>
                  <a:cubicBezTo>
                    <a:pt x="2816" y="1773"/>
                    <a:pt x="1899" y="2928"/>
                    <a:pt x="1899" y="4353"/>
                  </a:cubicBezTo>
                  <a:cubicBezTo>
                    <a:pt x="1899" y="4842"/>
                    <a:pt x="1943" y="4968"/>
                    <a:pt x="2050" y="5275"/>
                  </a:cubicBezTo>
                  <a:cubicBezTo>
                    <a:pt x="2074" y="5342"/>
                    <a:pt x="2101" y="5418"/>
                    <a:pt x="2130" y="5503"/>
                  </a:cubicBezTo>
                  <a:cubicBezTo>
                    <a:pt x="2186" y="5673"/>
                    <a:pt x="2093" y="5857"/>
                    <a:pt x="1927" y="5915"/>
                  </a:cubicBezTo>
                  <a:cubicBezTo>
                    <a:pt x="1893" y="5926"/>
                    <a:pt x="1861" y="5935"/>
                    <a:pt x="1827" y="5935"/>
                  </a:cubicBezTo>
                  <a:cubicBezTo>
                    <a:pt x="1694" y="5935"/>
                    <a:pt x="1570" y="5847"/>
                    <a:pt x="1525" y="5711"/>
                  </a:cubicBezTo>
                  <a:cubicBezTo>
                    <a:pt x="1498" y="5630"/>
                    <a:pt x="1471" y="5559"/>
                    <a:pt x="1449" y="5495"/>
                  </a:cubicBezTo>
                  <a:cubicBezTo>
                    <a:pt x="1402" y="5361"/>
                    <a:pt x="1367" y="5252"/>
                    <a:pt x="1338" y="5136"/>
                  </a:cubicBezTo>
                  <a:cubicBezTo>
                    <a:pt x="965" y="5547"/>
                    <a:pt x="725" y="6087"/>
                    <a:pt x="645" y="7023"/>
                  </a:cubicBezTo>
                  <a:cubicBezTo>
                    <a:pt x="1242" y="6525"/>
                    <a:pt x="2001" y="6224"/>
                    <a:pt x="2830" y="6224"/>
                  </a:cubicBezTo>
                  <a:cubicBezTo>
                    <a:pt x="2831" y="6224"/>
                    <a:pt x="2834" y="6224"/>
                    <a:pt x="2834" y="6224"/>
                  </a:cubicBezTo>
                  <a:cubicBezTo>
                    <a:pt x="3606" y="6224"/>
                    <a:pt x="4337" y="6477"/>
                    <a:pt x="4947" y="6958"/>
                  </a:cubicBezTo>
                  <a:cubicBezTo>
                    <a:pt x="5087" y="7068"/>
                    <a:pt x="5111" y="7276"/>
                    <a:pt x="5003" y="7419"/>
                  </a:cubicBezTo>
                  <a:cubicBezTo>
                    <a:pt x="4896" y="7562"/>
                    <a:pt x="4697" y="7586"/>
                    <a:pt x="4557" y="7476"/>
                  </a:cubicBezTo>
                  <a:cubicBezTo>
                    <a:pt x="4059" y="7083"/>
                    <a:pt x="3461" y="6877"/>
                    <a:pt x="2830" y="6877"/>
                  </a:cubicBezTo>
                  <a:cubicBezTo>
                    <a:pt x="1269" y="6877"/>
                    <a:pt x="0" y="8176"/>
                    <a:pt x="0" y="9775"/>
                  </a:cubicBezTo>
                  <a:cubicBezTo>
                    <a:pt x="0" y="10440"/>
                    <a:pt x="216" y="11066"/>
                    <a:pt x="621" y="11585"/>
                  </a:cubicBezTo>
                  <a:cubicBezTo>
                    <a:pt x="626" y="11591"/>
                    <a:pt x="629" y="11599"/>
                    <a:pt x="633" y="11605"/>
                  </a:cubicBezTo>
                  <a:cubicBezTo>
                    <a:pt x="640" y="11616"/>
                    <a:pt x="647" y="11626"/>
                    <a:pt x="653" y="11638"/>
                  </a:cubicBezTo>
                  <a:cubicBezTo>
                    <a:pt x="658" y="11647"/>
                    <a:pt x="661" y="11657"/>
                    <a:pt x="665" y="11666"/>
                  </a:cubicBezTo>
                  <a:cubicBezTo>
                    <a:pt x="669" y="11676"/>
                    <a:pt x="674" y="11684"/>
                    <a:pt x="677" y="11695"/>
                  </a:cubicBezTo>
                  <a:cubicBezTo>
                    <a:pt x="680" y="11705"/>
                    <a:pt x="679" y="11713"/>
                    <a:pt x="681" y="11723"/>
                  </a:cubicBezTo>
                  <a:cubicBezTo>
                    <a:pt x="683" y="11734"/>
                    <a:pt x="688" y="11745"/>
                    <a:pt x="689" y="11756"/>
                  </a:cubicBezTo>
                  <a:cubicBezTo>
                    <a:pt x="690" y="11766"/>
                    <a:pt x="689" y="11778"/>
                    <a:pt x="689" y="11788"/>
                  </a:cubicBezTo>
                  <a:cubicBezTo>
                    <a:pt x="689" y="11799"/>
                    <a:pt x="690" y="11810"/>
                    <a:pt x="689" y="11821"/>
                  </a:cubicBezTo>
                  <a:cubicBezTo>
                    <a:pt x="688" y="11834"/>
                    <a:pt x="683" y="11845"/>
                    <a:pt x="681" y="11858"/>
                  </a:cubicBezTo>
                  <a:cubicBezTo>
                    <a:pt x="679" y="11865"/>
                    <a:pt x="679" y="11871"/>
                    <a:pt x="677" y="11878"/>
                  </a:cubicBezTo>
                  <a:lnTo>
                    <a:pt x="669" y="11907"/>
                  </a:lnTo>
                  <a:cubicBezTo>
                    <a:pt x="595" y="12167"/>
                    <a:pt x="546" y="12341"/>
                    <a:pt x="546" y="12596"/>
                  </a:cubicBezTo>
                  <a:cubicBezTo>
                    <a:pt x="546" y="13181"/>
                    <a:pt x="753" y="13727"/>
                    <a:pt x="1174" y="14255"/>
                  </a:cubicBezTo>
                  <a:cubicBezTo>
                    <a:pt x="1331" y="13954"/>
                    <a:pt x="1541" y="13684"/>
                    <a:pt x="1799" y="13456"/>
                  </a:cubicBezTo>
                  <a:cubicBezTo>
                    <a:pt x="2333" y="12983"/>
                    <a:pt x="3324" y="12473"/>
                    <a:pt x="5027" y="12726"/>
                  </a:cubicBezTo>
                  <a:cubicBezTo>
                    <a:pt x="5201" y="12752"/>
                    <a:pt x="5323" y="12919"/>
                    <a:pt x="5298" y="13097"/>
                  </a:cubicBezTo>
                  <a:cubicBezTo>
                    <a:pt x="5272" y="13275"/>
                    <a:pt x="5110" y="13397"/>
                    <a:pt x="4936" y="13370"/>
                  </a:cubicBezTo>
                  <a:cubicBezTo>
                    <a:pt x="3776" y="13197"/>
                    <a:pt x="2838" y="13399"/>
                    <a:pt x="2217" y="13949"/>
                  </a:cubicBezTo>
                  <a:cubicBezTo>
                    <a:pt x="1740" y="14371"/>
                    <a:pt x="1477" y="14979"/>
                    <a:pt x="1477" y="15665"/>
                  </a:cubicBezTo>
                  <a:cubicBezTo>
                    <a:pt x="1477" y="16627"/>
                    <a:pt x="2368" y="17561"/>
                    <a:pt x="3204" y="17952"/>
                  </a:cubicBezTo>
                  <a:cubicBezTo>
                    <a:pt x="3207" y="17953"/>
                    <a:pt x="3206" y="17955"/>
                    <a:pt x="3208" y="17956"/>
                  </a:cubicBezTo>
                  <a:cubicBezTo>
                    <a:pt x="3218" y="17961"/>
                    <a:pt x="3227" y="17966"/>
                    <a:pt x="3236" y="17972"/>
                  </a:cubicBezTo>
                  <a:cubicBezTo>
                    <a:pt x="3245" y="17978"/>
                    <a:pt x="3256" y="17982"/>
                    <a:pt x="3264" y="17988"/>
                  </a:cubicBezTo>
                  <a:cubicBezTo>
                    <a:pt x="3272" y="17995"/>
                    <a:pt x="3280" y="18002"/>
                    <a:pt x="3288" y="18009"/>
                  </a:cubicBezTo>
                  <a:cubicBezTo>
                    <a:pt x="3295" y="18016"/>
                    <a:pt x="3301" y="18026"/>
                    <a:pt x="3308" y="18033"/>
                  </a:cubicBezTo>
                  <a:cubicBezTo>
                    <a:pt x="3314" y="18041"/>
                    <a:pt x="3322" y="18049"/>
                    <a:pt x="3328" y="18058"/>
                  </a:cubicBezTo>
                  <a:cubicBezTo>
                    <a:pt x="3334" y="18067"/>
                    <a:pt x="3338" y="18073"/>
                    <a:pt x="3344" y="18082"/>
                  </a:cubicBezTo>
                  <a:cubicBezTo>
                    <a:pt x="3348" y="18090"/>
                    <a:pt x="3352" y="18102"/>
                    <a:pt x="3355" y="18111"/>
                  </a:cubicBezTo>
                  <a:cubicBezTo>
                    <a:pt x="3361" y="18122"/>
                    <a:pt x="3368" y="18132"/>
                    <a:pt x="3371" y="18143"/>
                  </a:cubicBezTo>
                  <a:cubicBezTo>
                    <a:pt x="3372" y="18146"/>
                    <a:pt x="3375" y="18145"/>
                    <a:pt x="3375" y="18147"/>
                  </a:cubicBezTo>
                  <a:cubicBezTo>
                    <a:pt x="3781" y="19429"/>
                    <a:pt x="4378" y="19894"/>
                    <a:pt x="5827" y="19961"/>
                  </a:cubicBezTo>
                  <a:cubicBezTo>
                    <a:pt x="5800" y="19794"/>
                    <a:pt x="5783" y="19625"/>
                    <a:pt x="5783" y="19452"/>
                  </a:cubicBezTo>
                  <a:cubicBezTo>
                    <a:pt x="5783" y="17906"/>
                    <a:pt x="6913" y="16647"/>
                    <a:pt x="8299" y="16647"/>
                  </a:cubicBezTo>
                  <a:cubicBezTo>
                    <a:pt x="8400" y="16647"/>
                    <a:pt x="8501" y="16655"/>
                    <a:pt x="8601" y="16668"/>
                  </a:cubicBezTo>
                  <a:cubicBezTo>
                    <a:pt x="8775" y="16691"/>
                    <a:pt x="8898" y="16852"/>
                    <a:pt x="8876" y="17031"/>
                  </a:cubicBezTo>
                  <a:cubicBezTo>
                    <a:pt x="8853" y="17209"/>
                    <a:pt x="8694" y="17334"/>
                    <a:pt x="8517" y="17312"/>
                  </a:cubicBezTo>
                  <a:cubicBezTo>
                    <a:pt x="8445" y="17302"/>
                    <a:pt x="8373" y="17300"/>
                    <a:pt x="8299" y="17300"/>
                  </a:cubicBezTo>
                  <a:cubicBezTo>
                    <a:pt x="7264" y="17300"/>
                    <a:pt x="6420" y="18266"/>
                    <a:pt x="6420" y="19452"/>
                  </a:cubicBezTo>
                  <a:cubicBezTo>
                    <a:pt x="6420" y="19914"/>
                    <a:pt x="6548" y="20352"/>
                    <a:pt x="6786" y="20724"/>
                  </a:cubicBezTo>
                  <a:cubicBezTo>
                    <a:pt x="7139" y="21274"/>
                    <a:pt x="7704" y="21600"/>
                    <a:pt x="8299" y="21600"/>
                  </a:cubicBezTo>
                  <a:cubicBezTo>
                    <a:pt x="9392" y="21600"/>
                    <a:pt x="9883" y="20523"/>
                    <a:pt x="9883" y="19452"/>
                  </a:cubicBezTo>
                  <a:cubicBezTo>
                    <a:pt x="9883" y="19412"/>
                    <a:pt x="9881" y="17747"/>
                    <a:pt x="9879" y="15473"/>
                  </a:cubicBezTo>
                  <a:cubicBezTo>
                    <a:pt x="9879" y="15473"/>
                    <a:pt x="9879" y="15470"/>
                    <a:pt x="9879" y="15469"/>
                  </a:cubicBezTo>
                  <a:cubicBezTo>
                    <a:pt x="9876" y="12424"/>
                    <a:pt x="7611" y="10215"/>
                    <a:pt x="4494" y="10215"/>
                  </a:cubicBezTo>
                  <a:cubicBezTo>
                    <a:pt x="3556" y="10215"/>
                    <a:pt x="2628" y="10446"/>
                    <a:pt x="1811" y="10879"/>
                  </a:cubicBezTo>
                  <a:cubicBezTo>
                    <a:pt x="1655" y="10962"/>
                    <a:pt x="1462" y="10897"/>
                    <a:pt x="1381" y="10737"/>
                  </a:cubicBezTo>
                  <a:cubicBezTo>
                    <a:pt x="1301" y="10577"/>
                    <a:pt x="1361" y="10384"/>
                    <a:pt x="1517" y="10301"/>
                  </a:cubicBezTo>
                  <a:cubicBezTo>
                    <a:pt x="2424" y="9819"/>
                    <a:pt x="3454" y="9563"/>
                    <a:pt x="4494" y="9563"/>
                  </a:cubicBezTo>
                  <a:cubicBezTo>
                    <a:pt x="6939" y="9563"/>
                    <a:pt x="8911" y="10787"/>
                    <a:pt x="9875" y="12697"/>
                  </a:cubicBezTo>
                  <a:cubicBezTo>
                    <a:pt x="9870" y="9079"/>
                    <a:pt x="9863" y="5013"/>
                    <a:pt x="9855" y="3273"/>
                  </a:cubicBezTo>
                  <a:lnTo>
                    <a:pt x="9855" y="3167"/>
                  </a:lnTo>
                  <a:cubicBezTo>
                    <a:pt x="9854" y="2675"/>
                    <a:pt x="9853" y="2117"/>
                    <a:pt x="9524" y="1492"/>
                  </a:cubicBezTo>
                  <a:cubicBezTo>
                    <a:pt x="9040" y="571"/>
                    <a:pt x="8091" y="0"/>
                    <a:pt x="7049" y="0"/>
                  </a:cubicBezTo>
                  <a:close/>
                  <a:moveTo>
                    <a:pt x="14547" y="0"/>
                  </a:moveTo>
                  <a:cubicBezTo>
                    <a:pt x="13505" y="0"/>
                    <a:pt x="12556" y="571"/>
                    <a:pt x="12072" y="1492"/>
                  </a:cubicBezTo>
                  <a:cubicBezTo>
                    <a:pt x="11743" y="2117"/>
                    <a:pt x="11746" y="2675"/>
                    <a:pt x="11745" y="3167"/>
                  </a:cubicBezTo>
                  <a:lnTo>
                    <a:pt x="11741" y="3273"/>
                  </a:lnTo>
                  <a:cubicBezTo>
                    <a:pt x="11733" y="5013"/>
                    <a:pt x="11730" y="9079"/>
                    <a:pt x="11725" y="12697"/>
                  </a:cubicBezTo>
                  <a:cubicBezTo>
                    <a:pt x="12689" y="10787"/>
                    <a:pt x="14661" y="9563"/>
                    <a:pt x="17106" y="9563"/>
                  </a:cubicBezTo>
                  <a:cubicBezTo>
                    <a:pt x="18146" y="9563"/>
                    <a:pt x="19176" y="9819"/>
                    <a:pt x="20083" y="10301"/>
                  </a:cubicBezTo>
                  <a:cubicBezTo>
                    <a:pt x="20239" y="10384"/>
                    <a:pt x="20299" y="10577"/>
                    <a:pt x="20219" y="10737"/>
                  </a:cubicBezTo>
                  <a:cubicBezTo>
                    <a:pt x="20138" y="10897"/>
                    <a:pt x="19945" y="10962"/>
                    <a:pt x="19789" y="10879"/>
                  </a:cubicBezTo>
                  <a:cubicBezTo>
                    <a:pt x="18972" y="10446"/>
                    <a:pt x="18044" y="10215"/>
                    <a:pt x="17106" y="10215"/>
                  </a:cubicBezTo>
                  <a:cubicBezTo>
                    <a:pt x="13989" y="10215"/>
                    <a:pt x="11724" y="12424"/>
                    <a:pt x="11721" y="15469"/>
                  </a:cubicBezTo>
                  <a:cubicBezTo>
                    <a:pt x="11721" y="15470"/>
                    <a:pt x="11721" y="15473"/>
                    <a:pt x="11721" y="15473"/>
                  </a:cubicBezTo>
                  <a:cubicBezTo>
                    <a:pt x="11719" y="17747"/>
                    <a:pt x="11717" y="19412"/>
                    <a:pt x="11717" y="19452"/>
                  </a:cubicBezTo>
                  <a:cubicBezTo>
                    <a:pt x="11717" y="20523"/>
                    <a:pt x="12208" y="21600"/>
                    <a:pt x="13301" y="21600"/>
                  </a:cubicBezTo>
                  <a:cubicBezTo>
                    <a:pt x="13896" y="21600"/>
                    <a:pt x="14461" y="21274"/>
                    <a:pt x="14814" y="20724"/>
                  </a:cubicBezTo>
                  <a:cubicBezTo>
                    <a:pt x="15052" y="20352"/>
                    <a:pt x="15176" y="19914"/>
                    <a:pt x="15176" y="19452"/>
                  </a:cubicBezTo>
                  <a:cubicBezTo>
                    <a:pt x="15176" y="18266"/>
                    <a:pt x="14336" y="17300"/>
                    <a:pt x="13301" y="17300"/>
                  </a:cubicBezTo>
                  <a:cubicBezTo>
                    <a:pt x="13227" y="17300"/>
                    <a:pt x="13151" y="17302"/>
                    <a:pt x="13079" y="17312"/>
                  </a:cubicBezTo>
                  <a:cubicBezTo>
                    <a:pt x="12902" y="17334"/>
                    <a:pt x="12747" y="17209"/>
                    <a:pt x="12724" y="17031"/>
                  </a:cubicBezTo>
                  <a:cubicBezTo>
                    <a:pt x="12702" y="16852"/>
                    <a:pt x="12825" y="16691"/>
                    <a:pt x="12999" y="16668"/>
                  </a:cubicBezTo>
                  <a:cubicBezTo>
                    <a:pt x="13099" y="16655"/>
                    <a:pt x="13200" y="16647"/>
                    <a:pt x="13301" y="16647"/>
                  </a:cubicBezTo>
                  <a:cubicBezTo>
                    <a:pt x="14687" y="16647"/>
                    <a:pt x="15813" y="17906"/>
                    <a:pt x="15813" y="19452"/>
                  </a:cubicBezTo>
                  <a:cubicBezTo>
                    <a:pt x="15813" y="19625"/>
                    <a:pt x="15800" y="19794"/>
                    <a:pt x="15773" y="19961"/>
                  </a:cubicBezTo>
                  <a:cubicBezTo>
                    <a:pt x="17222" y="19894"/>
                    <a:pt x="17819" y="19429"/>
                    <a:pt x="18225" y="18147"/>
                  </a:cubicBezTo>
                  <a:cubicBezTo>
                    <a:pt x="18225" y="18145"/>
                    <a:pt x="18228" y="18146"/>
                    <a:pt x="18229" y="18143"/>
                  </a:cubicBezTo>
                  <a:cubicBezTo>
                    <a:pt x="18232" y="18132"/>
                    <a:pt x="18235" y="18122"/>
                    <a:pt x="18241" y="18111"/>
                  </a:cubicBezTo>
                  <a:cubicBezTo>
                    <a:pt x="18245" y="18102"/>
                    <a:pt x="18248" y="18090"/>
                    <a:pt x="18252" y="18082"/>
                  </a:cubicBezTo>
                  <a:cubicBezTo>
                    <a:pt x="18258" y="18073"/>
                    <a:pt x="18266" y="18067"/>
                    <a:pt x="18272" y="18058"/>
                  </a:cubicBezTo>
                  <a:cubicBezTo>
                    <a:pt x="18278" y="18049"/>
                    <a:pt x="18286" y="18041"/>
                    <a:pt x="18292" y="18033"/>
                  </a:cubicBezTo>
                  <a:cubicBezTo>
                    <a:pt x="18299" y="18026"/>
                    <a:pt x="18305" y="18016"/>
                    <a:pt x="18312" y="18009"/>
                  </a:cubicBezTo>
                  <a:cubicBezTo>
                    <a:pt x="18320" y="18002"/>
                    <a:pt x="18328" y="17995"/>
                    <a:pt x="18336" y="17988"/>
                  </a:cubicBezTo>
                  <a:cubicBezTo>
                    <a:pt x="18344" y="17982"/>
                    <a:pt x="18351" y="17978"/>
                    <a:pt x="18360" y="17972"/>
                  </a:cubicBezTo>
                  <a:cubicBezTo>
                    <a:pt x="18369" y="17966"/>
                    <a:pt x="18378" y="17961"/>
                    <a:pt x="18388" y="17956"/>
                  </a:cubicBezTo>
                  <a:cubicBezTo>
                    <a:pt x="18390" y="17955"/>
                    <a:pt x="18393" y="17953"/>
                    <a:pt x="18396" y="17952"/>
                  </a:cubicBezTo>
                  <a:cubicBezTo>
                    <a:pt x="19232" y="17561"/>
                    <a:pt x="20123" y="16627"/>
                    <a:pt x="20123" y="15665"/>
                  </a:cubicBezTo>
                  <a:cubicBezTo>
                    <a:pt x="20123" y="14979"/>
                    <a:pt x="19860" y="14371"/>
                    <a:pt x="19383" y="13949"/>
                  </a:cubicBezTo>
                  <a:cubicBezTo>
                    <a:pt x="18762" y="13399"/>
                    <a:pt x="17820" y="13197"/>
                    <a:pt x="16660" y="13370"/>
                  </a:cubicBezTo>
                  <a:cubicBezTo>
                    <a:pt x="16486" y="13397"/>
                    <a:pt x="16328" y="13275"/>
                    <a:pt x="16302" y="13097"/>
                  </a:cubicBezTo>
                  <a:cubicBezTo>
                    <a:pt x="16277" y="12919"/>
                    <a:pt x="16395" y="12752"/>
                    <a:pt x="16569" y="12726"/>
                  </a:cubicBezTo>
                  <a:cubicBezTo>
                    <a:pt x="18272" y="12473"/>
                    <a:pt x="19264" y="12983"/>
                    <a:pt x="19797" y="13456"/>
                  </a:cubicBezTo>
                  <a:cubicBezTo>
                    <a:pt x="20055" y="13684"/>
                    <a:pt x="20265" y="13954"/>
                    <a:pt x="20422" y="14255"/>
                  </a:cubicBezTo>
                  <a:cubicBezTo>
                    <a:pt x="20843" y="13727"/>
                    <a:pt x="21050" y="13181"/>
                    <a:pt x="21050" y="12596"/>
                  </a:cubicBezTo>
                  <a:cubicBezTo>
                    <a:pt x="21050" y="12341"/>
                    <a:pt x="21005" y="12167"/>
                    <a:pt x="20931" y="11907"/>
                  </a:cubicBezTo>
                  <a:lnTo>
                    <a:pt x="20923" y="11878"/>
                  </a:lnTo>
                  <a:cubicBezTo>
                    <a:pt x="20921" y="11871"/>
                    <a:pt x="20921" y="11865"/>
                    <a:pt x="20919" y="11858"/>
                  </a:cubicBezTo>
                  <a:cubicBezTo>
                    <a:pt x="20917" y="11845"/>
                    <a:pt x="20912" y="11834"/>
                    <a:pt x="20911" y="11821"/>
                  </a:cubicBezTo>
                  <a:cubicBezTo>
                    <a:pt x="20910" y="11810"/>
                    <a:pt x="20911" y="11799"/>
                    <a:pt x="20911" y="11788"/>
                  </a:cubicBezTo>
                  <a:cubicBezTo>
                    <a:pt x="20911" y="11778"/>
                    <a:pt x="20910" y="11766"/>
                    <a:pt x="20911" y="11756"/>
                  </a:cubicBezTo>
                  <a:cubicBezTo>
                    <a:pt x="20912" y="11745"/>
                    <a:pt x="20913" y="11734"/>
                    <a:pt x="20915" y="11723"/>
                  </a:cubicBezTo>
                  <a:cubicBezTo>
                    <a:pt x="20917" y="11713"/>
                    <a:pt x="20920" y="11705"/>
                    <a:pt x="20923" y="11695"/>
                  </a:cubicBezTo>
                  <a:cubicBezTo>
                    <a:pt x="20926" y="11684"/>
                    <a:pt x="20931" y="11676"/>
                    <a:pt x="20935" y="11666"/>
                  </a:cubicBezTo>
                  <a:cubicBezTo>
                    <a:pt x="20939" y="11657"/>
                    <a:pt x="20942" y="11647"/>
                    <a:pt x="20947" y="11638"/>
                  </a:cubicBezTo>
                  <a:cubicBezTo>
                    <a:pt x="20953" y="11626"/>
                    <a:pt x="20960" y="11616"/>
                    <a:pt x="20967" y="11605"/>
                  </a:cubicBezTo>
                  <a:cubicBezTo>
                    <a:pt x="20971" y="11599"/>
                    <a:pt x="20974" y="11591"/>
                    <a:pt x="20979" y="11585"/>
                  </a:cubicBezTo>
                  <a:cubicBezTo>
                    <a:pt x="21384" y="11066"/>
                    <a:pt x="21600" y="10440"/>
                    <a:pt x="21600" y="9775"/>
                  </a:cubicBezTo>
                  <a:cubicBezTo>
                    <a:pt x="21600" y="8176"/>
                    <a:pt x="20327" y="6877"/>
                    <a:pt x="18766" y="6877"/>
                  </a:cubicBezTo>
                  <a:cubicBezTo>
                    <a:pt x="18135" y="6877"/>
                    <a:pt x="17541" y="7083"/>
                    <a:pt x="17043" y="7476"/>
                  </a:cubicBezTo>
                  <a:cubicBezTo>
                    <a:pt x="16903" y="7586"/>
                    <a:pt x="16700" y="7562"/>
                    <a:pt x="16593" y="7419"/>
                  </a:cubicBezTo>
                  <a:cubicBezTo>
                    <a:pt x="16485" y="7276"/>
                    <a:pt x="16513" y="7068"/>
                    <a:pt x="16653" y="6958"/>
                  </a:cubicBezTo>
                  <a:cubicBezTo>
                    <a:pt x="17263" y="6477"/>
                    <a:pt x="17994" y="6224"/>
                    <a:pt x="18766" y="6224"/>
                  </a:cubicBezTo>
                  <a:cubicBezTo>
                    <a:pt x="19595" y="6224"/>
                    <a:pt x="20358" y="6525"/>
                    <a:pt x="20955" y="7023"/>
                  </a:cubicBezTo>
                  <a:cubicBezTo>
                    <a:pt x="20875" y="6087"/>
                    <a:pt x="20635" y="5547"/>
                    <a:pt x="20262" y="5136"/>
                  </a:cubicBezTo>
                  <a:cubicBezTo>
                    <a:pt x="20233" y="5252"/>
                    <a:pt x="20194" y="5361"/>
                    <a:pt x="20147" y="5495"/>
                  </a:cubicBezTo>
                  <a:cubicBezTo>
                    <a:pt x="20125" y="5559"/>
                    <a:pt x="20102" y="5630"/>
                    <a:pt x="20075" y="5711"/>
                  </a:cubicBezTo>
                  <a:cubicBezTo>
                    <a:pt x="20030" y="5847"/>
                    <a:pt x="19906" y="5935"/>
                    <a:pt x="19773" y="5935"/>
                  </a:cubicBezTo>
                  <a:cubicBezTo>
                    <a:pt x="19739" y="5935"/>
                    <a:pt x="19703" y="5926"/>
                    <a:pt x="19669" y="5915"/>
                  </a:cubicBezTo>
                  <a:cubicBezTo>
                    <a:pt x="19503" y="5857"/>
                    <a:pt x="19414" y="5673"/>
                    <a:pt x="19470" y="5503"/>
                  </a:cubicBezTo>
                  <a:cubicBezTo>
                    <a:pt x="19499" y="5418"/>
                    <a:pt x="19526" y="5342"/>
                    <a:pt x="19550" y="5275"/>
                  </a:cubicBezTo>
                  <a:cubicBezTo>
                    <a:pt x="19657" y="4968"/>
                    <a:pt x="19701" y="4842"/>
                    <a:pt x="19701" y="4353"/>
                  </a:cubicBezTo>
                  <a:cubicBezTo>
                    <a:pt x="19701" y="2928"/>
                    <a:pt x="18784" y="1773"/>
                    <a:pt x="17532" y="1512"/>
                  </a:cubicBezTo>
                  <a:cubicBezTo>
                    <a:pt x="17719" y="2004"/>
                    <a:pt x="17819" y="2561"/>
                    <a:pt x="17819" y="3163"/>
                  </a:cubicBezTo>
                  <a:cubicBezTo>
                    <a:pt x="17819" y="4241"/>
                    <a:pt x="17340" y="5500"/>
                    <a:pt x="16012" y="6347"/>
                  </a:cubicBezTo>
                  <a:cubicBezTo>
                    <a:pt x="15400" y="6737"/>
                    <a:pt x="14356" y="7042"/>
                    <a:pt x="12860" y="6290"/>
                  </a:cubicBezTo>
                  <a:cubicBezTo>
                    <a:pt x="12702" y="6210"/>
                    <a:pt x="12635" y="6015"/>
                    <a:pt x="12712" y="5853"/>
                  </a:cubicBezTo>
                  <a:cubicBezTo>
                    <a:pt x="12790" y="5692"/>
                    <a:pt x="12980" y="5627"/>
                    <a:pt x="13138" y="5707"/>
                  </a:cubicBezTo>
                  <a:cubicBezTo>
                    <a:pt x="14129" y="6205"/>
                    <a:pt x="14983" y="6233"/>
                    <a:pt x="15673" y="5792"/>
                  </a:cubicBezTo>
                  <a:cubicBezTo>
                    <a:pt x="16654" y="5167"/>
                    <a:pt x="17182" y="4287"/>
                    <a:pt x="17182" y="3163"/>
                  </a:cubicBezTo>
                  <a:cubicBezTo>
                    <a:pt x="17182" y="2458"/>
                    <a:pt x="17021" y="1826"/>
                    <a:pt x="16732" y="1317"/>
                  </a:cubicBezTo>
                  <a:cubicBezTo>
                    <a:pt x="16727" y="1309"/>
                    <a:pt x="16721" y="1304"/>
                    <a:pt x="16716" y="1296"/>
                  </a:cubicBezTo>
                  <a:cubicBezTo>
                    <a:pt x="16253" y="496"/>
                    <a:pt x="15477" y="0"/>
                    <a:pt x="14547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6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02" y="4419696"/>
            <a:ext cx="3770789" cy="34905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315" y="4685165"/>
            <a:ext cx="3490527" cy="3490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78077" y="8771394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3041" y="8771393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58532" y="8771393"/>
            <a:ext cx="3296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Voice Control</a:t>
            </a:r>
            <a:endParaRPr lang="vi-VN" sz="4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81" y="4453743"/>
            <a:ext cx="3697226" cy="3422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344113" y="8771394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Training</a:t>
            </a:r>
            <a:endParaRPr lang="vi-VN" sz="4000" dirty="0">
              <a:latin typeface="+mj-lt"/>
            </a:endParaRPr>
          </a:p>
        </p:txBody>
      </p:sp>
      <p:grpSp>
        <p:nvGrpSpPr>
          <p:cNvPr id="17" name="Group 25554"/>
          <p:cNvGrpSpPr/>
          <p:nvPr/>
        </p:nvGrpSpPr>
        <p:grpSpPr>
          <a:xfrm>
            <a:off x="14210813" y="4909836"/>
            <a:ext cx="2281894" cy="3000386"/>
            <a:chOff x="0" y="0"/>
            <a:chExt cx="3424644" cy="4502949"/>
          </a:xfrm>
          <a:solidFill>
            <a:schemeClr val="tx1">
              <a:lumMod val="50000"/>
            </a:schemeClr>
          </a:solidFill>
        </p:grpSpPr>
        <p:sp>
          <p:nvSpPr>
            <p:cNvPr id="18" name="Shape 25552"/>
            <p:cNvSpPr/>
            <p:nvPr/>
          </p:nvSpPr>
          <p:spPr>
            <a:xfrm>
              <a:off x="1088928" y="3495385"/>
              <a:ext cx="1246787" cy="1007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" y="0"/>
                  </a:moveTo>
                  <a:cubicBezTo>
                    <a:pt x="789" y="0"/>
                    <a:pt x="0" y="971"/>
                    <a:pt x="0" y="2173"/>
                  </a:cubicBezTo>
                  <a:cubicBezTo>
                    <a:pt x="0" y="3375"/>
                    <a:pt x="789" y="4346"/>
                    <a:pt x="1762" y="4346"/>
                  </a:cubicBezTo>
                  <a:lnTo>
                    <a:pt x="19844" y="4346"/>
                  </a:lnTo>
                  <a:cubicBezTo>
                    <a:pt x="20816" y="4346"/>
                    <a:pt x="21600" y="3375"/>
                    <a:pt x="21600" y="2173"/>
                  </a:cubicBezTo>
                  <a:cubicBezTo>
                    <a:pt x="21600" y="971"/>
                    <a:pt x="20816" y="0"/>
                    <a:pt x="19844" y="0"/>
                  </a:cubicBezTo>
                  <a:lnTo>
                    <a:pt x="1762" y="0"/>
                  </a:lnTo>
                  <a:close/>
                  <a:moveTo>
                    <a:pt x="1762" y="5941"/>
                  </a:moveTo>
                  <a:cubicBezTo>
                    <a:pt x="789" y="5941"/>
                    <a:pt x="0" y="6911"/>
                    <a:pt x="0" y="8114"/>
                  </a:cubicBezTo>
                  <a:cubicBezTo>
                    <a:pt x="0" y="9316"/>
                    <a:pt x="789" y="10295"/>
                    <a:pt x="1762" y="10295"/>
                  </a:cubicBezTo>
                  <a:lnTo>
                    <a:pt x="19844" y="10295"/>
                  </a:lnTo>
                  <a:cubicBezTo>
                    <a:pt x="20816" y="10295"/>
                    <a:pt x="21600" y="9316"/>
                    <a:pt x="21600" y="8114"/>
                  </a:cubicBezTo>
                  <a:cubicBezTo>
                    <a:pt x="21600" y="6911"/>
                    <a:pt x="20816" y="5941"/>
                    <a:pt x="19844" y="5941"/>
                  </a:cubicBezTo>
                  <a:lnTo>
                    <a:pt x="1762" y="5941"/>
                  </a:lnTo>
                  <a:close/>
                  <a:moveTo>
                    <a:pt x="2935" y="11890"/>
                  </a:moveTo>
                  <a:cubicBezTo>
                    <a:pt x="2935" y="17257"/>
                    <a:pt x="6463" y="21600"/>
                    <a:pt x="10806" y="21600"/>
                  </a:cubicBezTo>
                  <a:cubicBezTo>
                    <a:pt x="15149" y="21600"/>
                    <a:pt x="18665" y="17257"/>
                    <a:pt x="18665" y="11890"/>
                  </a:cubicBezTo>
                  <a:lnTo>
                    <a:pt x="2935" y="1189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  <p:sp>
          <p:nvSpPr>
            <p:cNvPr id="19" name="Shape 25553"/>
            <p:cNvSpPr/>
            <p:nvPr/>
          </p:nvSpPr>
          <p:spPr>
            <a:xfrm rot="10800000" flipH="1">
              <a:off x="0" y="-1"/>
              <a:ext cx="3424644" cy="33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7049" y="0"/>
                  </a:moveTo>
                  <a:cubicBezTo>
                    <a:pt x="6119" y="0"/>
                    <a:pt x="5347" y="496"/>
                    <a:pt x="4884" y="1296"/>
                  </a:cubicBezTo>
                  <a:cubicBezTo>
                    <a:pt x="4879" y="1304"/>
                    <a:pt x="4873" y="1309"/>
                    <a:pt x="4868" y="1317"/>
                  </a:cubicBezTo>
                  <a:cubicBezTo>
                    <a:pt x="4579" y="1826"/>
                    <a:pt x="4414" y="2458"/>
                    <a:pt x="4414" y="3163"/>
                  </a:cubicBezTo>
                  <a:cubicBezTo>
                    <a:pt x="4414" y="4287"/>
                    <a:pt x="4946" y="5167"/>
                    <a:pt x="5927" y="5792"/>
                  </a:cubicBezTo>
                  <a:cubicBezTo>
                    <a:pt x="6617" y="6233"/>
                    <a:pt x="7467" y="6205"/>
                    <a:pt x="8458" y="5707"/>
                  </a:cubicBezTo>
                  <a:cubicBezTo>
                    <a:pt x="8616" y="5627"/>
                    <a:pt x="8806" y="5692"/>
                    <a:pt x="8884" y="5853"/>
                  </a:cubicBezTo>
                  <a:cubicBezTo>
                    <a:pt x="8961" y="6015"/>
                    <a:pt x="8898" y="6210"/>
                    <a:pt x="8740" y="6290"/>
                  </a:cubicBezTo>
                  <a:cubicBezTo>
                    <a:pt x="7244" y="7042"/>
                    <a:pt x="6200" y="6737"/>
                    <a:pt x="5588" y="6347"/>
                  </a:cubicBezTo>
                  <a:cubicBezTo>
                    <a:pt x="4260" y="5500"/>
                    <a:pt x="3777" y="4241"/>
                    <a:pt x="3777" y="3163"/>
                  </a:cubicBezTo>
                  <a:cubicBezTo>
                    <a:pt x="3777" y="2561"/>
                    <a:pt x="3881" y="2004"/>
                    <a:pt x="4068" y="1512"/>
                  </a:cubicBezTo>
                  <a:cubicBezTo>
                    <a:pt x="2816" y="1773"/>
                    <a:pt x="1899" y="2928"/>
                    <a:pt x="1899" y="4353"/>
                  </a:cubicBezTo>
                  <a:cubicBezTo>
                    <a:pt x="1899" y="4842"/>
                    <a:pt x="1943" y="4968"/>
                    <a:pt x="2050" y="5275"/>
                  </a:cubicBezTo>
                  <a:cubicBezTo>
                    <a:pt x="2074" y="5342"/>
                    <a:pt x="2101" y="5418"/>
                    <a:pt x="2130" y="5503"/>
                  </a:cubicBezTo>
                  <a:cubicBezTo>
                    <a:pt x="2186" y="5673"/>
                    <a:pt x="2093" y="5857"/>
                    <a:pt x="1927" y="5915"/>
                  </a:cubicBezTo>
                  <a:cubicBezTo>
                    <a:pt x="1893" y="5926"/>
                    <a:pt x="1861" y="5935"/>
                    <a:pt x="1827" y="5935"/>
                  </a:cubicBezTo>
                  <a:cubicBezTo>
                    <a:pt x="1694" y="5935"/>
                    <a:pt x="1570" y="5847"/>
                    <a:pt x="1525" y="5711"/>
                  </a:cubicBezTo>
                  <a:cubicBezTo>
                    <a:pt x="1498" y="5630"/>
                    <a:pt x="1471" y="5559"/>
                    <a:pt x="1449" y="5495"/>
                  </a:cubicBezTo>
                  <a:cubicBezTo>
                    <a:pt x="1402" y="5361"/>
                    <a:pt x="1367" y="5252"/>
                    <a:pt x="1338" y="5136"/>
                  </a:cubicBezTo>
                  <a:cubicBezTo>
                    <a:pt x="965" y="5547"/>
                    <a:pt x="725" y="6087"/>
                    <a:pt x="645" y="7023"/>
                  </a:cubicBezTo>
                  <a:cubicBezTo>
                    <a:pt x="1242" y="6525"/>
                    <a:pt x="2001" y="6224"/>
                    <a:pt x="2830" y="6224"/>
                  </a:cubicBezTo>
                  <a:cubicBezTo>
                    <a:pt x="2831" y="6224"/>
                    <a:pt x="2834" y="6224"/>
                    <a:pt x="2834" y="6224"/>
                  </a:cubicBezTo>
                  <a:cubicBezTo>
                    <a:pt x="3606" y="6224"/>
                    <a:pt x="4337" y="6477"/>
                    <a:pt x="4947" y="6958"/>
                  </a:cubicBezTo>
                  <a:cubicBezTo>
                    <a:pt x="5087" y="7068"/>
                    <a:pt x="5111" y="7276"/>
                    <a:pt x="5003" y="7419"/>
                  </a:cubicBezTo>
                  <a:cubicBezTo>
                    <a:pt x="4896" y="7562"/>
                    <a:pt x="4697" y="7586"/>
                    <a:pt x="4557" y="7476"/>
                  </a:cubicBezTo>
                  <a:cubicBezTo>
                    <a:pt x="4059" y="7083"/>
                    <a:pt x="3461" y="6877"/>
                    <a:pt x="2830" y="6877"/>
                  </a:cubicBezTo>
                  <a:cubicBezTo>
                    <a:pt x="1269" y="6877"/>
                    <a:pt x="0" y="8176"/>
                    <a:pt x="0" y="9775"/>
                  </a:cubicBezTo>
                  <a:cubicBezTo>
                    <a:pt x="0" y="10440"/>
                    <a:pt x="216" y="11066"/>
                    <a:pt x="621" y="11585"/>
                  </a:cubicBezTo>
                  <a:cubicBezTo>
                    <a:pt x="626" y="11591"/>
                    <a:pt x="629" y="11599"/>
                    <a:pt x="633" y="11605"/>
                  </a:cubicBezTo>
                  <a:cubicBezTo>
                    <a:pt x="640" y="11616"/>
                    <a:pt x="647" y="11626"/>
                    <a:pt x="653" y="11638"/>
                  </a:cubicBezTo>
                  <a:cubicBezTo>
                    <a:pt x="658" y="11647"/>
                    <a:pt x="661" y="11657"/>
                    <a:pt x="665" y="11666"/>
                  </a:cubicBezTo>
                  <a:cubicBezTo>
                    <a:pt x="669" y="11676"/>
                    <a:pt x="674" y="11684"/>
                    <a:pt x="677" y="11695"/>
                  </a:cubicBezTo>
                  <a:cubicBezTo>
                    <a:pt x="680" y="11705"/>
                    <a:pt x="679" y="11713"/>
                    <a:pt x="681" y="11723"/>
                  </a:cubicBezTo>
                  <a:cubicBezTo>
                    <a:pt x="683" y="11734"/>
                    <a:pt x="688" y="11745"/>
                    <a:pt x="689" y="11756"/>
                  </a:cubicBezTo>
                  <a:cubicBezTo>
                    <a:pt x="690" y="11766"/>
                    <a:pt x="689" y="11778"/>
                    <a:pt x="689" y="11788"/>
                  </a:cubicBezTo>
                  <a:cubicBezTo>
                    <a:pt x="689" y="11799"/>
                    <a:pt x="690" y="11810"/>
                    <a:pt x="689" y="11821"/>
                  </a:cubicBezTo>
                  <a:cubicBezTo>
                    <a:pt x="688" y="11834"/>
                    <a:pt x="683" y="11845"/>
                    <a:pt x="681" y="11858"/>
                  </a:cubicBezTo>
                  <a:cubicBezTo>
                    <a:pt x="679" y="11865"/>
                    <a:pt x="679" y="11871"/>
                    <a:pt x="677" y="11878"/>
                  </a:cubicBezTo>
                  <a:lnTo>
                    <a:pt x="669" y="11907"/>
                  </a:lnTo>
                  <a:cubicBezTo>
                    <a:pt x="595" y="12167"/>
                    <a:pt x="546" y="12341"/>
                    <a:pt x="546" y="12596"/>
                  </a:cubicBezTo>
                  <a:cubicBezTo>
                    <a:pt x="546" y="13181"/>
                    <a:pt x="753" y="13727"/>
                    <a:pt x="1174" y="14255"/>
                  </a:cubicBezTo>
                  <a:cubicBezTo>
                    <a:pt x="1331" y="13954"/>
                    <a:pt x="1541" y="13684"/>
                    <a:pt x="1799" y="13456"/>
                  </a:cubicBezTo>
                  <a:cubicBezTo>
                    <a:pt x="2333" y="12983"/>
                    <a:pt x="3324" y="12473"/>
                    <a:pt x="5027" y="12726"/>
                  </a:cubicBezTo>
                  <a:cubicBezTo>
                    <a:pt x="5201" y="12752"/>
                    <a:pt x="5323" y="12919"/>
                    <a:pt x="5298" y="13097"/>
                  </a:cubicBezTo>
                  <a:cubicBezTo>
                    <a:pt x="5272" y="13275"/>
                    <a:pt x="5110" y="13397"/>
                    <a:pt x="4936" y="13370"/>
                  </a:cubicBezTo>
                  <a:cubicBezTo>
                    <a:pt x="3776" y="13197"/>
                    <a:pt x="2838" y="13399"/>
                    <a:pt x="2217" y="13949"/>
                  </a:cubicBezTo>
                  <a:cubicBezTo>
                    <a:pt x="1740" y="14371"/>
                    <a:pt x="1477" y="14979"/>
                    <a:pt x="1477" y="15665"/>
                  </a:cubicBezTo>
                  <a:cubicBezTo>
                    <a:pt x="1477" y="16627"/>
                    <a:pt x="2368" y="17561"/>
                    <a:pt x="3204" y="17952"/>
                  </a:cubicBezTo>
                  <a:cubicBezTo>
                    <a:pt x="3207" y="17953"/>
                    <a:pt x="3206" y="17955"/>
                    <a:pt x="3208" y="17956"/>
                  </a:cubicBezTo>
                  <a:cubicBezTo>
                    <a:pt x="3218" y="17961"/>
                    <a:pt x="3227" y="17966"/>
                    <a:pt x="3236" y="17972"/>
                  </a:cubicBezTo>
                  <a:cubicBezTo>
                    <a:pt x="3245" y="17978"/>
                    <a:pt x="3256" y="17982"/>
                    <a:pt x="3264" y="17988"/>
                  </a:cubicBezTo>
                  <a:cubicBezTo>
                    <a:pt x="3272" y="17995"/>
                    <a:pt x="3280" y="18002"/>
                    <a:pt x="3288" y="18009"/>
                  </a:cubicBezTo>
                  <a:cubicBezTo>
                    <a:pt x="3295" y="18016"/>
                    <a:pt x="3301" y="18026"/>
                    <a:pt x="3308" y="18033"/>
                  </a:cubicBezTo>
                  <a:cubicBezTo>
                    <a:pt x="3314" y="18041"/>
                    <a:pt x="3322" y="18049"/>
                    <a:pt x="3328" y="18058"/>
                  </a:cubicBezTo>
                  <a:cubicBezTo>
                    <a:pt x="3334" y="18067"/>
                    <a:pt x="3338" y="18073"/>
                    <a:pt x="3344" y="18082"/>
                  </a:cubicBezTo>
                  <a:cubicBezTo>
                    <a:pt x="3348" y="18090"/>
                    <a:pt x="3352" y="18102"/>
                    <a:pt x="3355" y="18111"/>
                  </a:cubicBezTo>
                  <a:cubicBezTo>
                    <a:pt x="3361" y="18122"/>
                    <a:pt x="3368" y="18132"/>
                    <a:pt x="3371" y="18143"/>
                  </a:cubicBezTo>
                  <a:cubicBezTo>
                    <a:pt x="3372" y="18146"/>
                    <a:pt x="3375" y="18145"/>
                    <a:pt x="3375" y="18147"/>
                  </a:cubicBezTo>
                  <a:cubicBezTo>
                    <a:pt x="3781" y="19429"/>
                    <a:pt x="4378" y="19894"/>
                    <a:pt x="5827" y="19961"/>
                  </a:cubicBezTo>
                  <a:cubicBezTo>
                    <a:pt x="5800" y="19794"/>
                    <a:pt x="5783" y="19625"/>
                    <a:pt x="5783" y="19452"/>
                  </a:cubicBezTo>
                  <a:cubicBezTo>
                    <a:pt x="5783" y="17906"/>
                    <a:pt x="6913" y="16647"/>
                    <a:pt x="8299" y="16647"/>
                  </a:cubicBezTo>
                  <a:cubicBezTo>
                    <a:pt x="8400" y="16647"/>
                    <a:pt x="8501" y="16655"/>
                    <a:pt x="8601" y="16668"/>
                  </a:cubicBezTo>
                  <a:cubicBezTo>
                    <a:pt x="8775" y="16691"/>
                    <a:pt x="8898" y="16852"/>
                    <a:pt x="8876" y="17031"/>
                  </a:cubicBezTo>
                  <a:cubicBezTo>
                    <a:pt x="8853" y="17209"/>
                    <a:pt x="8694" y="17334"/>
                    <a:pt x="8517" y="17312"/>
                  </a:cubicBezTo>
                  <a:cubicBezTo>
                    <a:pt x="8445" y="17302"/>
                    <a:pt x="8373" y="17300"/>
                    <a:pt x="8299" y="17300"/>
                  </a:cubicBezTo>
                  <a:cubicBezTo>
                    <a:pt x="7264" y="17300"/>
                    <a:pt x="6420" y="18266"/>
                    <a:pt x="6420" y="19452"/>
                  </a:cubicBezTo>
                  <a:cubicBezTo>
                    <a:pt x="6420" y="19914"/>
                    <a:pt x="6548" y="20352"/>
                    <a:pt x="6786" y="20724"/>
                  </a:cubicBezTo>
                  <a:cubicBezTo>
                    <a:pt x="7139" y="21274"/>
                    <a:pt x="7704" y="21600"/>
                    <a:pt x="8299" y="21600"/>
                  </a:cubicBezTo>
                  <a:cubicBezTo>
                    <a:pt x="9392" y="21600"/>
                    <a:pt x="9883" y="20523"/>
                    <a:pt x="9883" y="19452"/>
                  </a:cubicBezTo>
                  <a:cubicBezTo>
                    <a:pt x="9883" y="19412"/>
                    <a:pt x="9881" y="17747"/>
                    <a:pt x="9879" y="15473"/>
                  </a:cubicBezTo>
                  <a:cubicBezTo>
                    <a:pt x="9879" y="15473"/>
                    <a:pt x="9879" y="15470"/>
                    <a:pt x="9879" y="15469"/>
                  </a:cubicBezTo>
                  <a:cubicBezTo>
                    <a:pt x="9876" y="12424"/>
                    <a:pt x="7611" y="10215"/>
                    <a:pt x="4494" y="10215"/>
                  </a:cubicBezTo>
                  <a:cubicBezTo>
                    <a:pt x="3556" y="10215"/>
                    <a:pt x="2628" y="10446"/>
                    <a:pt x="1811" y="10879"/>
                  </a:cubicBezTo>
                  <a:cubicBezTo>
                    <a:pt x="1655" y="10962"/>
                    <a:pt x="1462" y="10897"/>
                    <a:pt x="1381" y="10737"/>
                  </a:cubicBezTo>
                  <a:cubicBezTo>
                    <a:pt x="1301" y="10577"/>
                    <a:pt x="1361" y="10384"/>
                    <a:pt x="1517" y="10301"/>
                  </a:cubicBezTo>
                  <a:cubicBezTo>
                    <a:pt x="2424" y="9819"/>
                    <a:pt x="3454" y="9563"/>
                    <a:pt x="4494" y="9563"/>
                  </a:cubicBezTo>
                  <a:cubicBezTo>
                    <a:pt x="6939" y="9563"/>
                    <a:pt x="8911" y="10787"/>
                    <a:pt x="9875" y="12697"/>
                  </a:cubicBezTo>
                  <a:cubicBezTo>
                    <a:pt x="9870" y="9079"/>
                    <a:pt x="9863" y="5013"/>
                    <a:pt x="9855" y="3273"/>
                  </a:cubicBezTo>
                  <a:lnTo>
                    <a:pt x="9855" y="3167"/>
                  </a:lnTo>
                  <a:cubicBezTo>
                    <a:pt x="9854" y="2675"/>
                    <a:pt x="9853" y="2117"/>
                    <a:pt x="9524" y="1492"/>
                  </a:cubicBezTo>
                  <a:cubicBezTo>
                    <a:pt x="9040" y="571"/>
                    <a:pt x="8091" y="0"/>
                    <a:pt x="7049" y="0"/>
                  </a:cubicBezTo>
                  <a:close/>
                  <a:moveTo>
                    <a:pt x="14547" y="0"/>
                  </a:moveTo>
                  <a:cubicBezTo>
                    <a:pt x="13505" y="0"/>
                    <a:pt x="12556" y="571"/>
                    <a:pt x="12072" y="1492"/>
                  </a:cubicBezTo>
                  <a:cubicBezTo>
                    <a:pt x="11743" y="2117"/>
                    <a:pt x="11746" y="2675"/>
                    <a:pt x="11745" y="3167"/>
                  </a:cubicBezTo>
                  <a:lnTo>
                    <a:pt x="11741" y="3273"/>
                  </a:lnTo>
                  <a:cubicBezTo>
                    <a:pt x="11733" y="5013"/>
                    <a:pt x="11730" y="9079"/>
                    <a:pt x="11725" y="12697"/>
                  </a:cubicBezTo>
                  <a:cubicBezTo>
                    <a:pt x="12689" y="10787"/>
                    <a:pt x="14661" y="9563"/>
                    <a:pt x="17106" y="9563"/>
                  </a:cubicBezTo>
                  <a:cubicBezTo>
                    <a:pt x="18146" y="9563"/>
                    <a:pt x="19176" y="9819"/>
                    <a:pt x="20083" y="10301"/>
                  </a:cubicBezTo>
                  <a:cubicBezTo>
                    <a:pt x="20239" y="10384"/>
                    <a:pt x="20299" y="10577"/>
                    <a:pt x="20219" y="10737"/>
                  </a:cubicBezTo>
                  <a:cubicBezTo>
                    <a:pt x="20138" y="10897"/>
                    <a:pt x="19945" y="10962"/>
                    <a:pt x="19789" y="10879"/>
                  </a:cubicBezTo>
                  <a:cubicBezTo>
                    <a:pt x="18972" y="10446"/>
                    <a:pt x="18044" y="10215"/>
                    <a:pt x="17106" y="10215"/>
                  </a:cubicBezTo>
                  <a:cubicBezTo>
                    <a:pt x="13989" y="10215"/>
                    <a:pt x="11724" y="12424"/>
                    <a:pt x="11721" y="15469"/>
                  </a:cubicBezTo>
                  <a:cubicBezTo>
                    <a:pt x="11721" y="15470"/>
                    <a:pt x="11721" y="15473"/>
                    <a:pt x="11721" y="15473"/>
                  </a:cubicBezTo>
                  <a:cubicBezTo>
                    <a:pt x="11719" y="17747"/>
                    <a:pt x="11717" y="19412"/>
                    <a:pt x="11717" y="19452"/>
                  </a:cubicBezTo>
                  <a:cubicBezTo>
                    <a:pt x="11717" y="20523"/>
                    <a:pt x="12208" y="21600"/>
                    <a:pt x="13301" y="21600"/>
                  </a:cubicBezTo>
                  <a:cubicBezTo>
                    <a:pt x="13896" y="21600"/>
                    <a:pt x="14461" y="21274"/>
                    <a:pt x="14814" y="20724"/>
                  </a:cubicBezTo>
                  <a:cubicBezTo>
                    <a:pt x="15052" y="20352"/>
                    <a:pt x="15176" y="19914"/>
                    <a:pt x="15176" y="19452"/>
                  </a:cubicBezTo>
                  <a:cubicBezTo>
                    <a:pt x="15176" y="18266"/>
                    <a:pt x="14336" y="17300"/>
                    <a:pt x="13301" y="17300"/>
                  </a:cubicBezTo>
                  <a:cubicBezTo>
                    <a:pt x="13227" y="17300"/>
                    <a:pt x="13151" y="17302"/>
                    <a:pt x="13079" y="17312"/>
                  </a:cubicBezTo>
                  <a:cubicBezTo>
                    <a:pt x="12902" y="17334"/>
                    <a:pt x="12747" y="17209"/>
                    <a:pt x="12724" y="17031"/>
                  </a:cubicBezTo>
                  <a:cubicBezTo>
                    <a:pt x="12702" y="16852"/>
                    <a:pt x="12825" y="16691"/>
                    <a:pt x="12999" y="16668"/>
                  </a:cubicBezTo>
                  <a:cubicBezTo>
                    <a:pt x="13099" y="16655"/>
                    <a:pt x="13200" y="16647"/>
                    <a:pt x="13301" y="16647"/>
                  </a:cubicBezTo>
                  <a:cubicBezTo>
                    <a:pt x="14687" y="16647"/>
                    <a:pt x="15813" y="17906"/>
                    <a:pt x="15813" y="19452"/>
                  </a:cubicBezTo>
                  <a:cubicBezTo>
                    <a:pt x="15813" y="19625"/>
                    <a:pt x="15800" y="19794"/>
                    <a:pt x="15773" y="19961"/>
                  </a:cubicBezTo>
                  <a:cubicBezTo>
                    <a:pt x="17222" y="19894"/>
                    <a:pt x="17819" y="19429"/>
                    <a:pt x="18225" y="18147"/>
                  </a:cubicBezTo>
                  <a:cubicBezTo>
                    <a:pt x="18225" y="18145"/>
                    <a:pt x="18228" y="18146"/>
                    <a:pt x="18229" y="18143"/>
                  </a:cubicBezTo>
                  <a:cubicBezTo>
                    <a:pt x="18232" y="18132"/>
                    <a:pt x="18235" y="18122"/>
                    <a:pt x="18241" y="18111"/>
                  </a:cubicBezTo>
                  <a:cubicBezTo>
                    <a:pt x="18245" y="18102"/>
                    <a:pt x="18248" y="18090"/>
                    <a:pt x="18252" y="18082"/>
                  </a:cubicBezTo>
                  <a:cubicBezTo>
                    <a:pt x="18258" y="18073"/>
                    <a:pt x="18266" y="18067"/>
                    <a:pt x="18272" y="18058"/>
                  </a:cubicBezTo>
                  <a:cubicBezTo>
                    <a:pt x="18278" y="18049"/>
                    <a:pt x="18286" y="18041"/>
                    <a:pt x="18292" y="18033"/>
                  </a:cubicBezTo>
                  <a:cubicBezTo>
                    <a:pt x="18299" y="18026"/>
                    <a:pt x="18305" y="18016"/>
                    <a:pt x="18312" y="18009"/>
                  </a:cubicBezTo>
                  <a:cubicBezTo>
                    <a:pt x="18320" y="18002"/>
                    <a:pt x="18328" y="17995"/>
                    <a:pt x="18336" y="17988"/>
                  </a:cubicBezTo>
                  <a:cubicBezTo>
                    <a:pt x="18344" y="17982"/>
                    <a:pt x="18351" y="17978"/>
                    <a:pt x="18360" y="17972"/>
                  </a:cubicBezTo>
                  <a:cubicBezTo>
                    <a:pt x="18369" y="17966"/>
                    <a:pt x="18378" y="17961"/>
                    <a:pt x="18388" y="17956"/>
                  </a:cubicBezTo>
                  <a:cubicBezTo>
                    <a:pt x="18390" y="17955"/>
                    <a:pt x="18393" y="17953"/>
                    <a:pt x="18396" y="17952"/>
                  </a:cubicBezTo>
                  <a:cubicBezTo>
                    <a:pt x="19232" y="17561"/>
                    <a:pt x="20123" y="16627"/>
                    <a:pt x="20123" y="15665"/>
                  </a:cubicBezTo>
                  <a:cubicBezTo>
                    <a:pt x="20123" y="14979"/>
                    <a:pt x="19860" y="14371"/>
                    <a:pt x="19383" y="13949"/>
                  </a:cubicBezTo>
                  <a:cubicBezTo>
                    <a:pt x="18762" y="13399"/>
                    <a:pt x="17820" y="13197"/>
                    <a:pt x="16660" y="13370"/>
                  </a:cubicBezTo>
                  <a:cubicBezTo>
                    <a:pt x="16486" y="13397"/>
                    <a:pt x="16328" y="13275"/>
                    <a:pt x="16302" y="13097"/>
                  </a:cubicBezTo>
                  <a:cubicBezTo>
                    <a:pt x="16277" y="12919"/>
                    <a:pt x="16395" y="12752"/>
                    <a:pt x="16569" y="12726"/>
                  </a:cubicBezTo>
                  <a:cubicBezTo>
                    <a:pt x="18272" y="12473"/>
                    <a:pt x="19264" y="12983"/>
                    <a:pt x="19797" y="13456"/>
                  </a:cubicBezTo>
                  <a:cubicBezTo>
                    <a:pt x="20055" y="13684"/>
                    <a:pt x="20265" y="13954"/>
                    <a:pt x="20422" y="14255"/>
                  </a:cubicBezTo>
                  <a:cubicBezTo>
                    <a:pt x="20843" y="13727"/>
                    <a:pt x="21050" y="13181"/>
                    <a:pt x="21050" y="12596"/>
                  </a:cubicBezTo>
                  <a:cubicBezTo>
                    <a:pt x="21050" y="12341"/>
                    <a:pt x="21005" y="12167"/>
                    <a:pt x="20931" y="11907"/>
                  </a:cubicBezTo>
                  <a:lnTo>
                    <a:pt x="20923" y="11878"/>
                  </a:lnTo>
                  <a:cubicBezTo>
                    <a:pt x="20921" y="11871"/>
                    <a:pt x="20921" y="11865"/>
                    <a:pt x="20919" y="11858"/>
                  </a:cubicBezTo>
                  <a:cubicBezTo>
                    <a:pt x="20917" y="11845"/>
                    <a:pt x="20912" y="11834"/>
                    <a:pt x="20911" y="11821"/>
                  </a:cubicBezTo>
                  <a:cubicBezTo>
                    <a:pt x="20910" y="11810"/>
                    <a:pt x="20911" y="11799"/>
                    <a:pt x="20911" y="11788"/>
                  </a:cubicBezTo>
                  <a:cubicBezTo>
                    <a:pt x="20911" y="11778"/>
                    <a:pt x="20910" y="11766"/>
                    <a:pt x="20911" y="11756"/>
                  </a:cubicBezTo>
                  <a:cubicBezTo>
                    <a:pt x="20912" y="11745"/>
                    <a:pt x="20913" y="11734"/>
                    <a:pt x="20915" y="11723"/>
                  </a:cubicBezTo>
                  <a:cubicBezTo>
                    <a:pt x="20917" y="11713"/>
                    <a:pt x="20920" y="11705"/>
                    <a:pt x="20923" y="11695"/>
                  </a:cubicBezTo>
                  <a:cubicBezTo>
                    <a:pt x="20926" y="11684"/>
                    <a:pt x="20931" y="11676"/>
                    <a:pt x="20935" y="11666"/>
                  </a:cubicBezTo>
                  <a:cubicBezTo>
                    <a:pt x="20939" y="11657"/>
                    <a:pt x="20942" y="11647"/>
                    <a:pt x="20947" y="11638"/>
                  </a:cubicBezTo>
                  <a:cubicBezTo>
                    <a:pt x="20953" y="11626"/>
                    <a:pt x="20960" y="11616"/>
                    <a:pt x="20967" y="11605"/>
                  </a:cubicBezTo>
                  <a:cubicBezTo>
                    <a:pt x="20971" y="11599"/>
                    <a:pt x="20974" y="11591"/>
                    <a:pt x="20979" y="11585"/>
                  </a:cubicBezTo>
                  <a:cubicBezTo>
                    <a:pt x="21384" y="11066"/>
                    <a:pt x="21600" y="10440"/>
                    <a:pt x="21600" y="9775"/>
                  </a:cubicBezTo>
                  <a:cubicBezTo>
                    <a:pt x="21600" y="8176"/>
                    <a:pt x="20327" y="6877"/>
                    <a:pt x="18766" y="6877"/>
                  </a:cubicBezTo>
                  <a:cubicBezTo>
                    <a:pt x="18135" y="6877"/>
                    <a:pt x="17541" y="7083"/>
                    <a:pt x="17043" y="7476"/>
                  </a:cubicBezTo>
                  <a:cubicBezTo>
                    <a:pt x="16903" y="7586"/>
                    <a:pt x="16700" y="7562"/>
                    <a:pt x="16593" y="7419"/>
                  </a:cubicBezTo>
                  <a:cubicBezTo>
                    <a:pt x="16485" y="7276"/>
                    <a:pt x="16513" y="7068"/>
                    <a:pt x="16653" y="6958"/>
                  </a:cubicBezTo>
                  <a:cubicBezTo>
                    <a:pt x="17263" y="6477"/>
                    <a:pt x="17994" y="6224"/>
                    <a:pt x="18766" y="6224"/>
                  </a:cubicBezTo>
                  <a:cubicBezTo>
                    <a:pt x="19595" y="6224"/>
                    <a:pt x="20358" y="6525"/>
                    <a:pt x="20955" y="7023"/>
                  </a:cubicBezTo>
                  <a:cubicBezTo>
                    <a:pt x="20875" y="6087"/>
                    <a:pt x="20635" y="5547"/>
                    <a:pt x="20262" y="5136"/>
                  </a:cubicBezTo>
                  <a:cubicBezTo>
                    <a:pt x="20233" y="5252"/>
                    <a:pt x="20194" y="5361"/>
                    <a:pt x="20147" y="5495"/>
                  </a:cubicBezTo>
                  <a:cubicBezTo>
                    <a:pt x="20125" y="5559"/>
                    <a:pt x="20102" y="5630"/>
                    <a:pt x="20075" y="5711"/>
                  </a:cubicBezTo>
                  <a:cubicBezTo>
                    <a:pt x="20030" y="5847"/>
                    <a:pt x="19906" y="5935"/>
                    <a:pt x="19773" y="5935"/>
                  </a:cubicBezTo>
                  <a:cubicBezTo>
                    <a:pt x="19739" y="5935"/>
                    <a:pt x="19703" y="5926"/>
                    <a:pt x="19669" y="5915"/>
                  </a:cubicBezTo>
                  <a:cubicBezTo>
                    <a:pt x="19503" y="5857"/>
                    <a:pt x="19414" y="5673"/>
                    <a:pt x="19470" y="5503"/>
                  </a:cubicBezTo>
                  <a:cubicBezTo>
                    <a:pt x="19499" y="5418"/>
                    <a:pt x="19526" y="5342"/>
                    <a:pt x="19550" y="5275"/>
                  </a:cubicBezTo>
                  <a:cubicBezTo>
                    <a:pt x="19657" y="4968"/>
                    <a:pt x="19701" y="4842"/>
                    <a:pt x="19701" y="4353"/>
                  </a:cubicBezTo>
                  <a:cubicBezTo>
                    <a:pt x="19701" y="2928"/>
                    <a:pt x="18784" y="1773"/>
                    <a:pt x="17532" y="1512"/>
                  </a:cubicBezTo>
                  <a:cubicBezTo>
                    <a:pt x="17719" y="2004"/>
                    <a:pt x="17819" y="2561"/>
                    <a:pt x="17819" y="3163"/>
                  </a:cubicBezTo>
                  <a:cubicBezTo>
                    <a:pt x="17819" y="4241"/>
                    <a:pt x="17340" y="5500"/>
                    <a:pt x="16012" y="6347"/>
                  </a:cubicBezTo>
                  <a:cubicBezTo>
                    <a:pt x="15400" y="6737"/>
                    <a:pt x="14356" y="7042"/>
                    <a:pt x="12860" y="6290"/>
                  </a:cubicBezTo>
                  <a:cubicBezTo>
                    <a:pt x="12702" y="6210"/>
                    <a:pt x="12635" y="6015"/>
                    <a:pt x="12712" y="5853"/>
                  </a:cubicBezTo>
                  <a:cubicBezTo>
                    <a:pt x="12790" y="5692"/>
                    <a:pt x="12980" y="5627"/>
                    <a:pt x="13138" y="5707"/>
                  </a:cubicBezTo>
                  <a:cubicBezTo>
                    <a:pt x="14129" y="6205"/>
                    <a:pt x="14983" y="6233"/>
                    <a:pt x="15673" y="5792"/>
                  </a:cubicBezTo>
                  <a:cubicBezTo>
                    <a:pt x="16654" y="5167"/>
                    <a:pt x="17182" y="4287"/>
                    <a:pt x="17182" y="3163"/>
                  </a:cubicBezTo>
                  <a:cubicBezTo>
                    <a:pt x="17182" y="2458"/>
                    <a:pt x="17021" y="1826"/>
                    <a:pt x="16732" y="1317"/>
                  </a:cubicBezTo>
                  <a:cubicBezTo>
                    <a:pt x="16727" y="1309"/>
                    <a:pt x="16721" y="1304"/>
                    <a:pt x="16716" y="1296"/>
                  </a:cubicBezTo>
                  <a:cubicBezTo>
                    <a:pt x="16253" y="496"/>
                    <a:pt x="15477" y="0"/>
                    <a:pt x="14547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88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86308" y="5468462"/>
            <a:ext cx="960592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Person</a:t>
            </a:r>
          </a:p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Identification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196" y="3315184"/>
            <a:ext cx="6317652" cy="58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2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161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791517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446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/>
          </p:cNvSpPr>
          <p:nvPr/>
        </p:nvSpPr>
        <p:spPr bwMode="auto">
          <a:xfrm>
            <a:off x="1705754" y="1108042"/>
            <a:ext cx="243816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Outline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86864" y="3066459"/>
            <a:ext cx="4454553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Introduction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004979" y="2851112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06914" y="3066459"/>
            <a:ext cx="5329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>
                <a:solidFill>
                  <a:schemeClr val="bg1"/>
                </a:solidFill>
                <a:latin typeface="Roboto Regular"/>
                <a:cs typeface="Roboto Regular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86864" y="4699178"/>
            <a:ext cx="2737416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dirty="0" smtClean="0">
                <a:latin typeface="Lato" panose="020F0502020204030203" pitchFamily="34" charset="0"/>
              </a:rPr>
              <a:t>Problem</a:t>
            </a:r>
            <a:endParaRPr lang="en-US" sz="4400" b="1" cap="all" spc="53" dirty="0">
              <a:latin typeface="Lato" panose="020F050202020403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004979" y="4483832"/>
            <a:ext cx="953858" cy="954107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06914" y="4699179"/>
            <a:ext cx="5329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>
                <a:solidFill>
                  <a:schemeClr val="bg1"/>
                </a:solidFill>
                <a:latin typeface="Roboto Regular"/>
                <a:cs typeface="Roboto Regular"/>
              </a:rPr>
              <a:t>02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86864" y="8087914"/>
            <a:ext cx="4538294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Main features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004979" y="7872568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06914" y="8087915"/>
            <a:ext cx="5329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>
                <a:solidFill>
                  <a:schemeClr val="bg1"/>
                </a:solidFill>
                <a:latin typeface="Roboto Regular"/>
                <a:cs typeface="Roboto Regular"/>
              </a:rPr>
              <a:t>04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86864" y="6393546"/>
            <a:ext cx="4326313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Our Solution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004979" y="6178200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06914" y="6393547"/>
            <a:ext cx="5329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>
                <a:solidFill>
                  <a:schemeClr val="bg1"/>
                </a:solidFill>
                <a:latin typeface="Roboto Regular"/>
                <a:cs typeface="Roboto Regular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86864" y="9882313"/>
            <a:ext cx="3861057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Future plan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004979" y="9666967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10119" y="9882314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05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686864" y="11577164"/>
            <a:ext cx="13514725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Technologies - Devlopment </a:t>
            </a:r>
            <a:r>
              <a:rPr lang="en-US" sz="4400" b="1" cap="all" spc="53">
                <a:latin typeface="Lato" panose="020F0502020204030203" pitchFamily="34" charset="0"/>
              </a:rPr>
              <a:t>Environment</a:t>
            </a:r>
          </a:p>
        </p:txBody>
      </p:sp>
      <p:sp>
        <p:nvSpPr>
          <p:cNvPr id="27" name="Oval 26"/>
          <p:cNvSpPr/>
          <p:nvPr/>
        </p:nvSpPr>
        <p:spPr>
          <a:xfrm>
            <a:off x="8004979" y="11361818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10119" y="11577165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06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4218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15118080" y="3075306"/>
            <a:ext cx="4754880" cy="24082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/>
          <p:cNvSpPr txBox="1"/>
          <p:nvPr/>
        </p:nvSpPr>
        <p:spPr>
          <a:xfrm>
            <a:off x="15986760" y="3648780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!</a:t>
            </a:r>
            <a:endParaRPr lang="vi-VN" sz="72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679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94682" y="3232113"/>
            <a:ext cx="5686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+mj-lt"/>
              </a:rPr>
              <a:t>Who is this ?</a:t>
            </a:r>
            <a:endParaRPr lang="vi-VN" sz="7200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15118080" y="3075306"/>
            <a:ext cx="4754880" cy="24082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15986760" y="3648780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!</a:t>
            </a:r>
            <a:endParaRPr lang="vi-VN" sz="72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6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997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227" y="598340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14816454" y="2000594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15592122" y="3363356"/>
            <a:ext cx="5686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+mj-lt"/>
              </a:rPr>
              <a:t>Who is this ?</a:t>
            </a:r>
            <a:endParaRPr lang="vi-VN" sz="7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1560" y="4289365"/>
            <a:ext cx="105646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How can Mr. Son knows who is the person calling him ?</a:t>
            </a:r>
          </a:p>
          <a:p>
            <a:endParaRPr lang="en-US" sz="6600" dirty="0" smtClean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34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227" y="598340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14816454" y="2000594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15592122" y="3363356"/>
            <a:ext cx="5686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+mj-lt"/>
              </a:rPr>
              <a:t>Who is this ?</a:t>
            </a:r>
            <a:endParaRPr lang="vi-VN" sz="7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1560" y="4289365"/>
            <a:ext cx="1056468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How can Mr. Son knows who is the person calling him ?</a:t>
            </a:r>
          </a:p>
          <a:p>
            <a:endParaRPr lang="en-US" sz="6600" dirty="0" smtClean="0">
              <a:latin typeface="+mj-lt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How can Mr. Son greeting that person ?</a:t>
            </a:r>
            <a:endParaRPr lang="vi-VN" sz="66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338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22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397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908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71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03602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207001" y="8580027"/>
            <a:ext cx="6193202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know who is the Person calling them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658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03602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207001" y="8580027"/>
            <a:ext cx="6193202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know who is the Person calling them</a:t>
            </a:r>
            <a:endParaRPr lang="vi-VN" sz="6000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22886" y="10224548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16879" y="8793387"/>
            <a:ext cx="680085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User can now greeting the person by their name</a:t>
            </a:r>
            <a:endParaRPr lang="vi-VN" sz="6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113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6105637"/>
            <a:ext cx="8881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15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966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61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196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715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935918" y="528500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803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935918" y="528500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037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935918" y="528500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815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935918" y="528500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703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935918" y="528500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09" y="8235249"/>
            <a:ext cx="1144725" cy="11447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688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936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117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/>
          <p:cNvSpPr>
            <a:spLocks/>
          </p:cNvSpPr>
          <p:nvPr/>
        </p:nvSpPr>
        <p:spPr bwMode="auto">
          <a:xfrm>
            <a:off x="1705754" y="1108042"/>
            <a:ext cx="405078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Introduction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0" name="Picture 6" descr="https://medicine.llu.edu/sites/medicine.llu.edu/files/images/Technology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813" y="2886075"/>
            <a:ext cx="11900611" cy="84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realislaam.com/wp-content/uploads/2016/06/technolog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5" y="4065500"/>
            <a:ext cx="9412136" cy="640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0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2" y="3735999"/>
            <a:ext cx="124771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>
              <a:lnSpc>
                <a:spcPct val="250000"/>
              </a:lnSpc>
            </a:pPr>
            <a:endParaRPr lang="vi-VN" sz="5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068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2" y="3735999"/>
            <a:ext cx="126969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Train system to identify a Person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159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3" y="3735999"/>
            <a:ext cx="12447638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Train system to identify a </a:t>
            </a:r>
            <a:r>
              <a:rPr lang="en-US" sz="5400" dirty="0" smtClean="0">
                <a:latin typeface="+mj-lt"/>
              </a:rPr>
              <a:t>Person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Identify Person Face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443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398" y="6047839"/>
            <a:ext cx="19572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can a machine detect a Human Face ?</a:t>
            </a:r>
            <a:endParaRPr lang="vi-VN" sz="8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350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842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15362" name="Picture 2" descr="https://portalstoragewuprod.azureedge.net/media/Default/Documentation/Face/Images/landmarks.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4"/>
          <a:stretch/>
        </p:blipFill>
        <p:spPr bwMode="auto">
          <a:xfrm>
            <a:off x="3860084" y="3324033"/>
            <a:ext cx="16286213" cy="1031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352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65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86" t="9712" r="992" b="7700"/>
          <a:stretch/>
        </p:blipFill>
        <p:spPr>
          <a:xfrm>
            <a:off x="13661784" y="4276164"/>
            <a:ext cx="7692573" cy="8582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10972800" y="7664824"/>
            <a:ext cx="2097741" cy="995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793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1601" y="2000594"/>
            <a:ext cx="62231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it works</a:t>
            </a:r>
            <a:endParaRPr lang="vi-VN" sz="8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299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1601" y="2000594"/>
            <a:ext cx="62231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it works</a:t>
            </a:r>
            <a:endParaRPr lang="vi-VN" sz="80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326945" y="6173500"/>
            <a:ext cx="3151865" cy="35500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8122" y="5404059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40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/>
          </p:cNvSpPr>
          <p:nvPr/>
        </p:nvSpPr>
        <p:spPr bwMode="auto">
          <a:xfrm>
            <a:off x="1705754" y="1108042"/>
            <a:ext cx="405078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Introduction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2" name="Picture 4" descr="http://creativestrategies.com/wp-content/uploads/2016/06/Fotolia_95509194_Subscription_Monthly_M-1200x4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9" r="13619"/>
          <a:stretch/>
        </p:blipFill>
        <p:spPr bwMode="auto">
          <a:xfrm>
            <a:off x="12860595" y="4277031"/>
            <a:ext cx="10340237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tgdd.vn/Files/2015/03/27/626062/xperiaz1tgddd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265" y="3908322"/>
            <a:ext cx="10415206" cy="545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97506" y="10028903"/>
            <a:ext cx="86947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mtClean="0">
                <a:latin typeface="+mj-lt"/>
              </a:rPr>
              <a:t>Capture Pictures</a:t>
            </a:r>
            <a:endParaRPr lang="vi-VN" sz="660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325716" y="10028903"/>
            <a:ext cx="74099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mtClean="0">
                <a:latin typeface="+mj-lt"/>
              </a:rPr>
              <a:t>Voice Control</a:t>
            </a:r>
            <a:endParaRPr lang="vi-VN" sz="6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230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1601" y="2000594"/>
            <a:ext cx="62231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it works</a:t>
            </a:r>
            <a:endParaRPr lang="vi-VN" sz="80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326945" y="6173500"/>
            <a:ext cx="3151865" cy="35500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8122" y="5404059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6" r="4167" b="10673"/>
          <a:stretch/>
        </p:blipFill>
        <p:spPr>
          <a:xfrm>
            <a:off x="9248212" y="6173500"/>
            <a:ext cx="3247459" cy="355002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836647" y="7948512"/>
            <a:ext cx="39859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67921" y="6501962"/>
            <a:ext cx="3714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1. Convert to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black and white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852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1601" y="2000594"/>
            <a:ext cx="62231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it works</a:t>
            </a:r>
            <a:endParaRPr lang="vi-VN" sz="80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326945" y="6173500"/>
            <a:ext cx="3151865" cy="35500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8122" y="5404059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6" r="4167" b="10673"/>
          <a:stretch/>
        </p:blipFill>
        <p:spPr>
          <a:xfrm>
            <a:off x="9248212" y="6173500"/>
            <a:ext cx="3247459" cy="355002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836647" y="7948512"/>
            <a:ext cx="39859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67921" y="6501962"/>
            <a:ext cx="3714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1. Convert to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black and white</a:t>
            </a:r>
            <a:endParaRPr lang="vi-VN" sz="4000" dirty="0">
              <a:latin typeface="+mj-lt"/>
            </a:endParaRPr>
          </a:p>
        </p:txBody>
      </p:sp>
      <p:pic>
        <p:nvPicPr>
          <p:cNvPr id="30722" name="Picture 2" descr="https://scontent.fsgn3-1.fna.fbcdn.net/v/t34.0-12/17918972_1360352177365425_1738599621_n.png?oh=619d91f159b39bf657be062d22592a6e&amp;oe=58F06A9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0986" y="3438587"/>
            <a:ext cx="7347883" cy="979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>
            <a:off x="13004806" y="8017835"/>
            <a:ext cx="299635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747714" y="6625073"/>
            <a:ext cx="32111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2. Divide into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small parts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6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1601" y="2000594"/>
            <a:ext cx="62231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it works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2" descr="https://scontent.fsgn3-1.fna.fbcdn.net/v/t34.0-12/17918972_1360352177365425_1738599621_n.png?oh=619d91f159b39bf657be062d22592a6e&amp;oe=58F06A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656" y="3439397"/>
            <a:ext cx="7347883" cy="979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142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1601" y="2000594"/>
            <a:ext cx="62231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it works</a:t>
            </a:r>
            <a:endParaRPr lang="vi-VN" sz="8000" dirty="0">
              <a:latin typeface="+mj-lt"/>
            </a:endParaRPr>
          </a:p>
        </p:txBody>
      </p:sp>
      <p:pic>
        <p:nvPicPr>
          <p:cNvPr id="6" name="Picture 4" descr="https://scontent.fsgn3-1.fna.fbcdn.net/v/t34.0-12/17909382_1360352110698765_416853765_n.png?oh=8a1b6084c48e562e40850090e2e3f3f3&amp;oe=58EF8DF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3" t="32017" r="11776"/>
          <a:stretch/>
        </p:blipFill>
        <p:spPr bwMode="auto">
          <a:xfrm>
            <a:off x="12740610" y="3529199"/>
            <a:ext cx="10945300" cy="970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scontent.fsgn3-1.fna.fbcdn.net/v/t34.0-12/17918972_1360352177365425_1738599621_n.png?oh=619d91f159b39bf657be062d22592a6e&amp;oe=58F06A9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656" y="3439397"/>
            <a:ext cx="7347883" cy="979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9250209" y="7997356"/>
            <a:ext cx="299635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23590" y="6604594"/>
            <a:ext cx="31229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3</a:t>
            </a:r>
            <a:r>
              <a:rPr lang="en-US" sz="4000" dirty="0" smtClean="0">
                <a:latin typeface="+mj-lt"/>
              </a:rPr>
              <a:t>. Scan each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pixel</a:t>
            </a:r>
            <a:endParaRPr lang="vi-VN" sz="40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76675" y="7315200"/>
            <a:ext cx="419100" cy="4191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" name="Straight Connector 8"/>
          <p:cNvCxnSpPr/>
          <p:nvPr/>
        </p:nvCxnSpPr>
        <p:spPr>
          <a:xfrm>
            <a:off x="4295775" y="7734300"/>
            <a:ext cx="8444835" cy="5502275"/>
          </a:xfrm>
          <a:prstGeom prst="line">
            <a:avLst/>
          </a:prstGeom>
          <a:ln w="57150">
            <a:solidFill>
              <a:srgbClr val="FF42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95775" y="3574584"/>
            <a:ext cx="8444835" cy="3740617"/>
          </a:xfrm>
          <a:prstGeom prst="line">
            <a:avLst/>
          </a:prstGeom>
          <a:ln w="57150">
            <a:solidFill>
              <a:srgbClr val="FF42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0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91601" y="2000594"/>
            <a:ext cx="62231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it works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4" descr="https://scontent.fsgn3-1.fna.fbcdn.net/v/t34.0-12/17909382_1360352110698765_416853765_n.png?oh=8a1b6084c48e562e40850090e2e3f3f3&amp;oe=58EF8DF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3" t="32017" r="11776"/>
          <a:stretch/>
        </p:blipFill>
        <p:spPr bwMode="auto">
          <a:xfrm>
            <a:off x="381462" y="3528389"/>
            <a:ext cx="10945300" cy="970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296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91601" y="2000594"/>
            <a:ext cx="62231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it works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4" descr="https://scontent.fsgn3-1.fna.fbcdn.net/v/t34.0-12/17909382_1360352110698765_416853765_n.png?oh=8a1b6084c48e562e40850090e2e3f3f3&amp;oe=58EF8DF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3" t="32017" r="11776"/>
          <a:stretch/>
        </p:blipFill>
        <p:spPr bwMode="auto">
          <a:xfrm>
            <a:off x="381462" y="3528389"/>
            <a:ext cx="10945300" cy="970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11453381" y="7965176"/>
            <a:ext cx="26316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572414" y="6606874"/>
            <a:ext cx="23936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4. Neural </a:t>
            </a:r>
          </a:p>
          <a:p>
            <a:pPr algn="ctr"/>
            <a:r>
              <a:rPr lang="en-US" sz="4000" dirty="0" smtClean="0">
                <a:latin typeface="+mj-lt"/>
              </a:rPr>
              <a:t>Networks</a:t>
            </a:r>
            <a:endParaRPr lang="vi-VN" sz="4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6804" y="4393250"/>
            <a:ext cx="10110846" cy="70052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160917" y="11368555"/>
            <a:ext cx="1664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Matrix</a:t>
            </a:r>
            <a:endParaRPr lang="vi-VN" sz="4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999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1601" y="2000594"/>
            <a:ext cx="62231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it works</a:t>
            </a:r>
            <a:endParaRPr lang="vi-VN" sz="80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85" y="4039289"/>
            <a:ext cx="10110846" cy="70052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21898" y="11014594"/>
            <a:ext cx="1664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Matrix</a:t>
            </a:r>
            <a:endParaRPr lang="vi-VN" sz="40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0719598" y="7640711"/>
            <a:ext cx="373382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92962" y="6636352"/>
            <a:ext cx="3187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5. Algorithms</a:t>
            </a:r>
            <a:endParaRPr lang="vi-VN" sz="4000" dirty="0"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3436" t="6900" r="18074"/>
          <a:stretch/>
        </p:blipFill>
        <p:spPr>
          <a:xfrm>
            <a:off x="15114779" y="3324033"/>
            <a:ext cx="7403691" cy="88789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979425" y="12303790"/>
            <a:ext cx="3674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Face landmarks</a:t>
            </a:r>
            <a:endParaRPr lang="vi-VN" sz="4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72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57988" y="4724400"/>
            <a:ext cx="6708888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7200" dirty="0" smtClean="0">
                <a:latin typeface="+mj-lt"/>
              </a:rPr>
              <a:t>Detect a Person</a:t>
            </a:r>
            <a:endParaRPr lang="vi-VN" sz="72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181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1076416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Detect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65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1076416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Detect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User know the gender of the Person in front of them</a:t>
            </a:r>
          </a:p>
        </p:txBody>
      </p:sp>
    </p:spTree>
    <p:extLst>
      <p:ext uri="{BB962C8B-B14F-4D97-AF65-F5344CB8AC3E}">
        <p14:creationId xmlns:p14="http://schemas.microsoft.com/office/powerpoint/2010/main" val="155780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1705754" y="1108042"/>
            <a:ext cx="405078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Introduction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4" name="Picture 2" descr="https://image.freepik.com/free-icon/blind-symbol-of-an-opened-eye-with-a-slash_318-531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218" y="3720280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19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User know the gender of the Person in front of them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User know how to greet the Person properly</a:t>
            </a:r>
            <a:endParaRPr lang="vi-VN" sz="6000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1076416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Detect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35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227" y="598340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14816454" y="35396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15964370" y="146664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Okay cool, but what if I want to know his / her name ?</a:t>
            </a:r>
            <a:endParaRPr lang="vi-VN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1560" y="4289365"/>
            <a:ext cx="10564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How can Mr. Son knows exactly who is calling him ?</a:t>
            </a: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851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227" y="598340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14816454" y="35396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15964370" y="146664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Okay cool, but what if I want to know his / her name ?</a:t>
            </a:r>
            <a:endParaRPr lang="vi-VN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1560" y="4289365"/>
            <a:ext cx="10564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How can Mr. Son knows exactly who is calling him ?</a:t>
            </a: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1746251" y="9379974"/>
            <a:ext cx="2666952" cy="1297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5134985" y="9379974"/>
            <a:ext cx="6691255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Identify Process</a:t>
            </a:r>
            <a:endParaRPr lang="en-US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09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28804" y="4161041"/>
            <a:ext cx="1722619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can Microsoft Cognitive Service </a:t>
            </a:r>
            <a:br>
              <a:rPr lang="en-US" sz="8000" dirty="0" smtClean="0">
                <a:latin typeface="+mj-lt"/>
              </a:rPr>
            </a:br>
            <a:r>
              <a:rPr lang="en-US" sz="8000" dirty="0" smtClean="0">
                <a:latin typeface="+mj-lt"/>
              </a:rPr>
              <a:t>Identify a Person ?</a:t>
            </a:r>
            <a:endParaRPr lang="vi-VN" sz="80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666" y="7444219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611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0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1797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</p:txBody>
      </p:sp>
    </p:spTree>
    <p:extLst>
      <p:ext uri="{BB962C8B-B14F-4D97-AF65-F5344CB8AC3E}">
        <p14:creationId xmlns:p14="http://schemas.microsoft.com/office/powerpoint/2010/main" val="247854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</p:txBody>
      </p:sp>
    </p:spTree>
    <p:extLst>
      <p:ext uri="{BB962C8B-B14F-4D97-AF65-F5344CB8AC3E}">
        <p14:creationId xmlns:p14="http://schemas.microsoft.com/office/powerpoint/2010/main" val="255555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994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152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542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1705754" y="1108042"/>
            <a:ext cx="405078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Introduction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2" descr="https://image.freepik.com/free-icon/blind-symbol-of-an-opened-eye-with-a-slash_318-531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218" y="3720280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Kết quả hình ảnh cho no smartph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453" y="1108042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60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345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Face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117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507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58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032095" y="5144522"/>
            <a:ext cx="6336991" cy="1641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</p:txBody>
      </p:sp>
    </p:spTree>
    <p:extLst>
      <p:ext uri="{BB962C8B-B14F-4D97-AF65-F5344CB8AC3E}">
        <p14:creationId xmlns:p14="http://schemas.microsoft.com/office/powerpoint/2010/main" val="294071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032095" y="5144522"/>
            <a:ext cx="810831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Unique for each user</a:t>
            </a:r>
          </a:p>
        </p:txBody>
      </p:sp>
    </p:spTree>
    <p:extLst>
      <p:ext uri="{BB962C8B-B14F-4D97-AF65-F5344CB8AC3E}">
        <p14:creationId xmlns:p14="http://schemas.microsoft.com/office/powerpoint/2010/main" val="406019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032095" y="5144522"/>
            <a:ext cx="1052724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Unique for each user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Contains up to 1000 Person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450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5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277720" cy="1641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a unique Person Group</a:t>
            </a:r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429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27772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a unique Person </a:t>
            </a:r>
            <a:r>
              <a:rPr lang="en-US" sz="6000" dirty="0" smtClean="0">
                <a:latin typeface="+mj-lt"/>
              </a:rPr>
              <a:t>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 unique Person ID</a:t>
            </a:r>
          </a:p>
        </p:txBody>
      </p:sp>
    </p:spTree>
    <p:extLst>
      <p:ext uri="{BB962C8B-B14F-4D97-AF65-F5344CB8AC3E}">
        <p14:creationId xmlns:p14="http://schemas.microsoft.com/office/powerpoint/2010/main" val="395482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1705754" y="1108042"/>
            <a:ext cx="405078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Introduction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2" descr="https://image.freepik.com/free-icon/blind-symbol-of-an-opened-eye-with-a-slash_318-531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218" y="3720280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img.clipartfest.com/5532e018e7c5ec6c758fd44401253cbe_no-laptop-sign-gallery-no-laptop-clipart_600-609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1613" y="1036605"/>
            <a:ext cx="4762500" cy="483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Kết quả hình ảnh cho no smartpho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453" y="1108042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19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27772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a unique Person </a:t>
            </a:r>
            <a:r>
              <a:rPr lang="en-US" sz="6000" dirty="0" smtClean="0">
                <a:latin typeface="+mj-lt"/>
              </a:rPr>
              <a:t>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a unique Person ID</a:t>
            </a:r>
            <a:endParaRPr lang="en-US" sz="6000" dirty="0" smtClean="0">
              <a:latin typeface="+mj-lt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Name, Description</a:t>
            </a:r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5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277720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a unique Person 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a unique Person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Name, Description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up to 248 faces.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413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88385" y="2261905"/>
            <a:ext cx="2307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Face</a:t>
            </a:r>
            <a:endParaRPr lang="vi-VN" sz="8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9995946"/>
            <a:ext cx="2486792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2923624"/>
            <a:ext cx="2486792" cy="3315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6459785"/>
            <a:ext cx="2486792" cy="33157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59398" y="5127108"/>
            <a:ext cx="120036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 unique Persisted Face ID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019" y="7330726"/>
            <a:ext cx="2401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Hà Quân</a:t>
            </a:r>
            <a:endParaRPr lang="vi-VN" sz="4400" dirty="0">
              <a:latin typeface="+mj-lt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3658194" y="2732673"/>
            <a:ext cx="678426" cy="105789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3554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88385" y="2261905"/>
            <a:ext cx="2307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Face</a:t>
            </a:r>
            <a:endParaRPr lang="vi-VN" sz="8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9995946"/>
            <a:ext cx="2486792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2923624"/>
            <a:ext cx="2486792" cy="3315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6459785"/>
            <a:ext cx="2486792" cy="33157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59398" y="5127108"/>
            <a:ext cx="1200360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 unique Persisted Face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Belong to a certain Person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019" y="7330726"/>
            <a:ext cx="2401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Hà Quân</a:t>
            </a:r>
            <a:endParaRPr lang="vi-VN" sz="4400" dirty="0">
              <a:latin typeface="+mj-lt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3658194" y="2791667"/>
            <a:ext cx="678426" cy="105789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5504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579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753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9904" y="6602546"/>
            <a:ext cx="11931232" cy="5023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3960" y="738235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25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9904" y="6602546"/>
            <a:ext cx="11931232" cy="5023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3960" y="738235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</a:t>
            </a:r>
            <a:endParaRPr lang="vi-VN" sz="5400" dirty="0">
              <a:latin typeface="+mj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69912" y="8511183"/>
            <a:ext cx="7050253" cy="251178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14"/>
          <p:cNvSpPr txBox="1"/>
          <p:nvPr/>
        </p:nvSpPr>
        <p:spPr>
          <a:xfrm>
            <a:off x="7716115" y="9249424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Faces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377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15678681" y="4173099"/>
            <a:ext cx="1210235" cy="7956147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/>
          <p:cNvSpPr txBox="1"/>
          <p:nvPr/>
        </p:nvSpPr>
        <p:spPr>
          <a:xfrm>
            <a:off x="17144469" y="7489452"/>
            <a:ext cx="6740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 Faster</a:t>
            </a:r>
            <a:endParaRPr lang="vi-VN" sz="8000" dirty="0">
              <a:latin typeface="+mj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809904" y="6602546"/>
            <a:ext cx="11931232" cy="5023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Oval 11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63960" y="738235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</a:t>
            </a:r>
            <a:endParaRPr lang="vi-VN" sz="5400" dirty="0">
              <a:latin typeface="+mj-l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369912" y="8511183"/>
            <a:ext cx="7050253" cy="251178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/>
          <p:cNvSpPr txBox="1"/>
          <p:nvPr/>
        </p:nvSpPr>
        <p:spPr>
          <a:xfrm>
            <a:off x="7716115" y="9249424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Faces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470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395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Simple Light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46546C"/>
      </a:accent1>
      <a:accent2>
        <a:srgbClr val="1986AF"/>
      </a:accent2>
      <a:accent3>
        <a:srgbClr val="46BE9C"/>
      </a:accent3>
      <a:accent4>
        <a:srgbClr val="9CB631"/>
      </a:accent4>
      <a:accent5>
        <a:srgbClr val="FB8635"/>
      </a:accent5>
      <a:accent6>
        <a:srgbClr val="D53E23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29442</TotalTime>
  <Words>4340</Words>
  <Application>Microsoft Office PowerPoint</Application>
  <PresentationFormat>Custom</PresentationFormat>
  <Paragraphs>1584</Paragraphs>
  <Slides>241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241</vt:i4>
      </vt:variant>
    </vt:vector>
  </HeadingPairs>
  <TitlesOfParts>
    <vt:vector size="252" baseType="lpstr">
      <vt:lpstr>Bebas Neue</vt:lpstr>
      <vt:lpstr>Lato</vt:lpstr>
      <vt:lpstr>Lato Light</vt:lpstr>
      <vt:lpstr>Lato Regular</vt:lpstr>
      <vt:lpstr>ＭＳ Ｐゴシック</vt:lpstr>
      <vt:lpstr>Roboto Regular</vt:lpstr>
      <vt:lpstr>Arial</vt:lpstr>
      <vt:lpstr>Calibri Light</vt:lpstr>
      <vt:lpstr>Courier New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Barcena</dc:title>
  <dc:subject/>
  <dc:creator>SlidePro</dc:creator>
  <cp:keywords/>
  <dc:description/>
  <cp:lastModifiedBy>2TbP</cp:lastModifiedBy>
  <cp:revision>6495</cp:revision>
  <dcterms:created xsi:type="dcterms:W3CDTF">2014-11-12T21:47:38Z</dcterms:created>
  <dcterms:modified xsi:type="dcterms:W3CDTF">2017-04-17T02:47:27Z</dcterms:modified>
  <cp:category/>
</cp:coreProperties>
</file>